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268" r:id="rId6"/>
    <p:sldId id="278" r:id="rId7"/>
    <p:sldId id="280" r:id="rId8"/>
    <p:sldId id="279" r:id="rId9"/>
    <p:sldId id="275" r:id="rId10"/>
    <p:sldId id="276" r:id="rId11"/>
    <p:sldId id="266" r:id="rId12"/>
    <p:sldId id="261" r:id="rId13"/>
    <p:sldId id="269" r:id="rId14"/>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773" dt="2026-10-14T13:28:29.127"/>
    <p1510:client id="{DCD555DD-B102-F9F2-FD0D-1834019FABBD}" v="998" dt="2026-10-16T10:25:16.987"/>
    <p1510:client id="{F4F2CC63-5104-6374-D8B4-986CA8B38998}" v="8" dt="2026-10-14T13:47:52.3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DE7265-99B9-4259-99E4-66421B5A1AF3}" type="datetimeFigureOut">
              <a:rPr lang="en-GB" smtClean="0"/>
              <a:t>16/10/2026</a:t>
            </a:fld>
            <a:endParaRPr lang="en-GB"/>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C328B8-14C6-485C-BFCA-CA6C82330569}" type="slidenum">
              <a:rPr lang="en-GB" smtClean="0"/>
              <a:t>‹#›</a:t>
            </a:fld>
            <a:endParaRPr lang="en-GB"/>
          </a:p>
        </p:txBody>
      </p:sp>
    </p:spTree>
    <p:extLst>
      <p:ext uri="{BB962C8B-B14F-4D97-AF65-F5344CB8AC3E}">
        <p14:creationId xmlns:p14="http://schemas.microsoft.com/office/powerpoint/2010/main" val="3861104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9C328B8-14C6-485C-BFCA-CA6C82330569}" type="slidenum">
              <a:rPr lang="en-GB" smtClean="0"/>
              <a:t>10</a:t>
            </a:fld>
            <a:endParaRPr lang="en-GB"/>
          </a:p>
        </p:txBody>
      </p:sp>
    </p:spTree>
    <p:extLst>
      <p:ext uri="{BB962C8B-B14F-4D97-AF65-F5344CB8AC3E}">
        <p14:creationId xmlns:p14="http://schemas.microsoft.com/office/powerpoint/2010/main" val="4200644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400050" y="1828800"/>
            <a:ext cx="5888736" cy="24384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400050" y="4304715"/>
            <a:ext cx="5891022" cy="23368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8885BD3F-5ECF-4436-B8E4-80DD4F7D2A71}" type="datetimeFigureOut">
              <a:rPr lang="en-GB" smtClean="0"/>
              <a:t>16/10/2026</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13660E1D-14EF-4B57-92A4-75B431F9AAEE}"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885BD3F-5ECF-4436-B8E4-80DD4F7D2A71}"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97764" y="1755648"/>
            <a:ext cx="5829300" cy="1816608"/>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397764" y="3606219"/>
            <a:ext cx="5829300" cy="2012949"/>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885BD3F-5ECF-4436-B8E4-80DD4F7D2A71}"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660E1D-14EF-4B57-92A4-75B431F9AAEE}"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938784"/>
            <a:ext cx="6172200" cy="1524000"/>
          </a:xfrm>
        </p:spPr>
        <p:txBody>
          <a:bodyPr/>
          <a:lstStyle/>
          <a:p>
            <a:r>
              <a:rPr kumimoji="0" lang="en-US"/>
              <a:t>Click to edit Master title style</a:t>
            </a:r>
          </a:p>
        </p:txBody>
      </p:sp>
      <p:sp>
        <p:nvSpPr>
          <p:cNvPr id="3" name="Content Placeholder 2"/>
          <p:cNvSpPr>
            <a:spLocks noGrp="1"/>
          </p:cNvSpPr>
          <p:nvPr>
            <p:ph sz="half" idx="1"/>
          </p:nvPr>
        </p:nvSpPr>
        <p:spPr>
          <a:xfrm>
            <a:off x="34290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348615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885BD3F-5ECF-4436-B8E4-80DD4F7D2A71}" type="datetimeFigureOut">
              <a:rPr lang="en-GB" smtClean="0"/>
              <a:t>16/10/2026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938784"/>
            <a:ext cx="6172200" cy="1524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342900" y="2473664"/>
            <a:ext cx="3030141" cy="879136"/>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3483769" y="2479677"/>
            <a:ext cx="3031331" cy="873124"/>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42900" y="3352800"/>
            <a:ext cx="303014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3483769" y="3352800"/>
            <a:ext cx="303133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885BD3F-5ECF-4436-B8E4-80DD4F7D2A71}" type="datetimeFigureOut">
              <a:rPr lang="en-GB" smtClean="0"/>
              <a:t>16/10/2026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900" y="938784"/>
            <a:ext cx="6229350" cy="1524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8885BD3F-5ECF-4436-B8E4-80DD4F7D2A71}" type="datetimeFigureOut">
              <a:rPr lang="en-GB" smtClean="0"/>
              <a:t>16/10/2026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85BD3F-5ECF-4436-B8E4-80DD4F7D2A71}" type="datetimeFigureOut">
              <a:rPr lang="en-GB" smtClean="0"/>
              <a:t>16/10/2026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685803"/>
            <a:ext cx="2057400" cy="154940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514350" y="2235200"/>
            <a:ext cx="2057400" cy="6096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681287" y="2235200"/>
            <a:ext cx="3833813" cy="6096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885BD3F-5ECF-4436-B8E4-80DD4F7D2A71}" type="datetimeFigureOut">
              <a:rPr lang="en-GB" smtClean="0"/>
              <a:t>16/10/2026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2374315" y="1477436"/>
            <a:ext cx="3943350" cy="54864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6003101" y="7146359"/>
            <a:ext cx="116586" cy="207264"/>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457200" y="1569329"/>
            <a:ext cx="1659636" cy="211016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457200" y="3771713"/>
            <a:ext cx="1657350" cy="290576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885BD3F-5ECF-4436-B8E4-80DD4F7D2A71}" type="datetimeFigureOut">
              <a:rPr lang="en-GB" smtClean="0"/>
              <a:t>16/10/2026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6057900" y="8475134"/>
            <a:ext cx="457200" cy="486833"/>
          </a:xfrm>
        </p:spPr>
        <p:txBody>
          <a:bodyPr/>
          <a:lstStyle/>
          <a:p>
            <a:fld id="{13660E1D-14EF-4B57-92A4-75B431F9AAEE}" type="slidenum">
              <a:rPr lang="en-GB" smtClean="0"/>
              <a:t>‹#›</a:t>
            </a:fld>
            <a:endParaRPr lang="en-GB"/>
          </a:p>
        </p:txBody>
      </p:sp>
      <p:sp>
        <p:nvSpPr>
          <p:cNvPr id="3" name="Picture Placeholder 2"/>
          <p:cNvSpPr>
            <a:spLocks noGrp="1"/>
          </p:cNvSpPr>
          <p:nvPr>
            <p:ph type="pic" idx="1"/>
          </p:nvPr>
        </p:nvSpPr>
        <p:spPr>
          <a:xfrm rot="420000">
            <a:off x="2614345" y="1599356"/>
            <a:ext cx="3463290" cy="524256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p>
        </p:txBody>
      </p:sp>
      <p:sp>
        <p:nvSpPr>
          <p:cNvPr id="10" name="Freeform 9"/>
          <p:cNvSpPr>
            <a:spLocks/>
          </p:cNvSpPr>
          <p:nvPr/>
        </p:nvSpPr>
        <p:spPr bwMode="auto">
          <a:xfrm flipV="1">
            <a:off x="-7144" y="7755467"/>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3286125" y="8293101"/>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885BD3F-5ECF-4436-B8E4-80DD4F7D2A71}"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1219202"/>
            <a:ext cx="1543050" cy="6949017"/>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342900" y="1219202"/>
            <a:ext cx="4514850" cy="6949017"/>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885BD3F-5ECF-4436-B8E4-80DD4F7D2A71}"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660E1D-14EF-4B57-92A4-75B431F9AAE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7144" y="-9525"/>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3286125" y="-9525"/>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342900" y="938784"/>
            <a:ext cx="6172200" cy="1524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342900" y="2580640"/>
            <a:ext cx="6172200" cy="5852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342900" y="8475134"/>
            <a:ext cx="16002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885BD3F-5ECF-4436-B8E4-80DD4F7D2A71}" type="datetimeFigureOut">
              <a:rPr lang="en-GB" smtClean="0"/>
              <a:t>16/10/2026</a:t>
            </a:fld>
            <a:endParaRPr lang="en-GB"/>
          </a:p>
        </p:txBody>
      </p:sp>
      <p:sp>
        <p:nvSpPr>
          <p:cNvPr id="22" name="Footer Placeholder 21"/>
          <p:cNvSpPr>
            <a:spLocks noGrp="1"/>
          </p:cNvSpPr>
          <p:nvPr>
            <p:ph type="ftr" sz="quarter" idx="3"/>
          </p:nvPr>
        </p:nvSpPr>
        <p:spPr>
          <a:xfrm>
            <a:off x="2000250" y="8475134"/>
            <a:ext cx="25146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5943600" y="8475134"/>
            <a:ext cx="571500" cy="486833"/>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3660E1D-14EF-4B57-92A4-75B431F9AAEE}" type="slidenum">
              <a:rPr lang="en-GB" smtClean="0"/>
              <a:t>‹#›</a:t>
            </a:fld>
            <a:endParaRPr lang="en-GB"/>
          </a:p>
        </p:txBody>
      </p:sp>
      <p:grpSp>
        <p:nvGrpSpPr>
          <p:cNvPr id="2" name="Group 1"/>
          <p:cNvGrpSpPr/>
          <p:nvPr/>
        </p:nvGrpSpPr>
        <p:grpSpPr>
          <a:xfrm>
            <a:off x="-14263" y="269877"/>
            <a:ext cx="6885411" cy="865632"/>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hyperlink" Target="https://www.stjohnthebaptist.stoccat.org.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hyperlink" Target="https://www.stjohnthebaptist.stoccat.org.uk/wp-content/uploads/sites/28/2026/10/18.-HS18-School-Allergen-Management-Policy.pdf" TargetMode="External"/><Relationship Id="rId5" Type="http://schemas.openxmlformats.org/officeDocument/2006/relationships/image" Target="../media/image4.png"/><Relationship Id="rId4" Type="http://schemas.openxmlformats.org/officeDocument/2006/relationships/hyperlink" Target="https://www.stjohnthebaptist.stoccat.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www.stjohnthebaptist.stoccat.org.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stjohnthebaptist.stoccat.org.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www.rochdale.gov.uk/school-admissions-appeals/apply-primary-school-place/4" TargetMode="External"/><Relationship Id="rId4" Type="http://schemas.openxmlformats.org/officeDocument/2006/relationships/hyperlink" Target="https://www.stjohnthebaptist.stoccat.org.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44768" y="107355"/>
            <a:ext cx="2171700" cy="1454472"/>
            <a:chOff x="-1287" y="3"/>
            <a:chExt cx="3420" cy="2292"/>
          </a:xfrm>
        </p:grpSpPr>
        <p:graphicFrame>
          <p:nvGraphicFramePr>
            <p:cNvPr id="5" name="Object 4"/>
            <p:cNvGraphicFramePr>
              <a:graphicFrameLocks noChangeAspect="1"/>
            </p:cNvGraphicFramePr>
            <p:nvPr>
              <p:extLst>
                <p:ext uri="{D42A27DB-BD31-4B8C-83A1-F6EECF244321}">
                  <p14:modId xmlns:p14="http://schemas.microsoft.com/office/powerpoint/2010/main" val="3519977367"/>
                </p:ext>
              </p:extLst>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p:cNvSpPr/>
          <p:nvPr/>
        </p:nvSpPr>
        <p:spPr>
          <a:xfrm>
            <a:off x="-7965" y="1662183"/>
            <a:ext cx="6865965" cy="3204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Newsletter                                         16th October 2026</a:t>
            </a:r>
            <a:endParaRPr lang="en-US"/>
          </a:p>
        </p:txBody>
      </p:sp>
      <p:sp>
        <p:nvSpPr>
          <p:cNvPr id="10" name="Rounded Rectangle 9"/>
          <p:cNvSpPr/>
          <p:nvPr/>
        </p:nvSpPr>
        <p:spPr>
          <a:xfrm>
            <a:off x="122020" y="2105464"/>
            <a:ext cx="3096265" cy="47076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ea typeface="+mn-lt"/>
              <a:cs typeface="+mn-lt"/>
            </a:endParaRPr>
          </a:p>
          <a:p>
            <a:pPr algn="ctr"/>
            <a:r>
              <a:rPr lang="en-GB" sz="1200" b="1" dirty="0">
                <a:ea typeface="+mn-lt"/>
                <a:cs typeface="+mn-lt"/>
              </a:rPr>
              <a:t>We have our</a:t>
            </a:r>
            <a:r>
              <a:rPr lang="en-GB" sz="1200" b="1">
                <a:ea typeface="+mn-lt"/>
                <a:cs typeface="+mn-lt"/>
              </a:rPr>
              <a:t> #proud superstars this week who have shown great improvement in their handwriting:</a:t>
            </a:r>
            <a:endParaRPr lang="en-GB" sz="1200" b="1" dirty="0">
              <a:ea typeface="+mn-lt"/>
              <a:cs typeface="+mn-lt"/>
            </a:endParaRPr>
          </a:p>
          <a:p>
            <a:pPr algn="ctr"/>
            <a:r>
              <a:rPr lang="en-GB" sz="1200" b="1" dirty="0" err="1">
                <a:ea typeface="+mn-lt"/>
                <a:cs typeface="+mn-lt"/>
              </a:rPr>
              <a:t>Isio</a:t>
            </a:r>
            <a:endParaRPr lang="en-GB" sz="1200" b="1" dirty="0">
              <a:ea typeface="+mn-lt"/>
              <a:cs typeface="+mn-lt"/>
            </a:endParaRPr>
          </a:p>
          <a:p>
            <a:pPr algn="ctr"/>
            <a:r>
              <a:rPr lang="en-GB" sz="1200" b="1">
                <a:ea typeface="+mn-lt"/>
                <a:cs typeface="+mn-lt"/>
              </a:rPr>
              <a:t>Dua</a:t>
            </a:r>
            <a:endParaRPr lang="en-GB" sz="1200" b="1" dirty="0">
              <a:ea typeface="+mn-lt"/>
              <a:cs typeface="+mn-lt"/>
            </a:endParaRPr>
          </a:p>
          <a:p>
            <a:pPr algn="ctr"/>
            <a:r>
              <a:rPr lang="en-GB" sz="1200" b="1">
                <a:ea typeface="+mn-lt"/>
                <a:cs typeface="+mn-lt"/>
              </a:rPr>
              <a:t>Arwa</a:t>
            </a:r>
            <a:endParaRPr lang="en-GB" sz="1200" b="1" dirty="0">
              <a:ea typeface="+mn-lt"/>
              <a:cs typeface="+mn-lt"/>
            </a:endParaRPr>
          </a:p>
          <a:p>
            <a:pPr algn="ctr"/>
            <a:r>
              <a:rPr lang="en-GB" sz="1200" b="1">
                <a:ea typeface="+mn-lt"/>
                <a:cs typeface="+mn-lt"/>
              </a:rPr>
              <a:t>Layla</a:t>
            </a:r>
            <a:endParaRPr lang="en-GB" sz="1200" b="1" dirty="0">
              <a:ea typeface="+mn-lt"/>
              <a:cs typeface="+mn-lt"/>
            </a:endParaRPr>
          </a:p>
          <a:p>
            <a:pPr algn="ctr"/>
            <a:r>
              <a:rPr lang="en-GB" sz="1200" b="1">
                <a:ea typeface="+mn-lt"/>
                <a:cs typeface="+mn-lt"/>
              </a:rPr>
              <a:t>Maira</a:t>
            </a:r>
            <a:endParaRPr lang="en-GB" sz="1200" b="1" dirty="0">
              <a:ea typeface="+mn-lt"/>
              <a:cs typeface="+mn-lt"/>
            </a:endParaRPr>
          </a:p>
          <a:p>
            <a:pPr algn="ctr"/>
            <a:r>
              <a:rPr lang="en-GB" sz="1200" b="1">
                <a:ea typeface="+mn-lt"/>
                <a:cs typeface="+mn-lt"/>
              </a:rPr>
              <a:t>Marlous</a:t>
            </a:r>
            <a:endParaRPr lang="en-GB" sz="1200" b="1" dirty="0">
              <a:ea typeface="+mn-lt"/>
              <a:cs typeface="+mn-lt"/>
            </a:endParaRPr>
          </a:p>
          <a:p>
            <a:pPr algn="ctr"/>
            <a:r>
              <a:rPr lang="en-GB" sz="1200" b="1">
                <a:ea typeface="+mn-lt"/>
                <a:cs typeface="+mn-lt"/>
              </a:rPr>
              <a:t>Kobi</a:t>
            </a:r>
            <a:endParaRPr lang="en-GB" sz="1200" b="1" dirty="0">
              <a:ea typeface="+mn-lt"/>
              <a:cs typeface="+mn-lt"/>
            </a:endParaRPr>
          </a:p>
          <a:p>
            <a:pPr algn="ctr"/>
            <a:r>
              <a:rPr lang="en-GB" sz="1200" b="1">
                <a:ea typeface="+mn-lt"/>
                <a:cs typeface="+mn-lt"/>
              </a:rPr>
              <a:t>Aisha P</a:t>
            </a:r>
            <a:endParaRPr lang="en-GB" sz="1200" b="1" dirty="0">
              <a:ea typeface="+mn-lt"/>
              <a:cs typeface="+mn-lt"/>
            </a:endParaRPr>
          </a:p>
          <a:p>
            <a:pPr algn="ctr"/>
            <a:endParaRPr lang="en-GB" sz="1200" b="1" dirty="0">
              <a:ea typeface="+mn-lt"/>
              <a:cs typeface="+mn-lt"/>
            </a:endParaRPr>
          </a:p>
          <a:p>
            <a:pPr algn="ctr"/>
            <a:r>
              <a:rPr lang="en-GB" sz="1200" b="1">
                <a:ea typeface="+mn-lt"/>
                <a:cs typeface="+mn-lt"/>
              </a:rPr>
              <a:t>Our Y1 phonics star is Qasim!</a:t>
            </a:r>
            <a:endParaRPr lang="en-GB" sz="1200" b="1" dirty="0">
              <a:ea typeface="+mn-lt"/>
              <a:cs typeface="+mn-lt"/>
            </a:endParaRPr>
          </a:p>
          <a:p>
            <a:pPr algn="ctr"/>
            <a:endParaRPr lang="en-GB" sz="1200" b="1" dirty="0">
              <a:ea typeface="+mn-lt"/>
              <a:cs typeface="+mn-lt"/>
            </a:endParaRPr>
          </a:p>
          <a:p>
            <a:pPr algn="ctr"/>
            <a:r>
              <a:rPr lang="en-GB" sz="1200" b="1">
                <a:ea typeface="+mn-lt"/>
                <a:cs typeface="+mn-lt"/>
              </a:rPr>
              <a:t>Well done everyone – keep working hard </a:t>
            </a:r>
            <a:endParaRPr lang="en-GB" sz="1200" b="1" dirty="0">
              <a:ea typeface="+mn-lt"/>
              <a:cs typeface="+mn-lt"/>
            </a:endParaRPr>
          </a:p>
          <a:p>
            <a:pPr algn="ctr"/>
            <a:endParaRPr lang="en-GB" sz="1200" b="1" dirty="0">
              <a:ea typeface="+mn-lt"/>
              <a:cs typeface="+mn-lt"/>
            </a:endParaRPr>
          </a:p>
          <a:p>
            <a:pPr algn="ctr"/>
            <a:r>
              <a:rPr lang="en-GB" sz="1200" b="1">
                <a:ea typeface="+mn-lt"/>
                <a:cs typeface="+mn-lt"/>
              </a:rPr>
              <a:t>One Family in Christ</a:t>
            </a:r>
            <a:r>
              <a:rPr lang="en-GB" sz="1200">
                <a:ea typeface="+mn-lt"/>
                <a:cs typeface="+mn-lt"/>
              </a:rPr>
              <a:t>.</a:t>
            </a:r>
            <a:endParaRPr lang="en-GB"/>
          </a:p>
          <a:p>
            <a:pPr algn="ctr"/>
            <a:r>
              <a:rPr lang="en-GB" sz="1200">
                <a:sym typeface="Wingdings" panose="05000000000000000000" pitchFamily="2" charset="2"/>
              </a:rPr>
              <a:t></a:t>
            </a:r>
            <a:r>
              <a:rPr lang="en-GB" sz="1200"/>
              <a:t> Mrs Campbell </a:t>
            </a:r>
          </a:p>
          <a:p>
            <a:pPr algn="ctr"/>
            <a:endParaRPr lang="en-GB" sz="1050"/>
          </a:p>
        </p:txBody>
      </p:sp>
      <p:sp>
        <p:nvSpPr>
          <p:cNvPr id="15" name="Rectangle 14"/>
          <p:cNvSpPr/>
          <p:nvPr/>
        </p:nvSpPr>
        <p:spPr>
          <a:xfrm>
            <a:off x="0" y="7891690"/>
            <a:ext cx="6858000"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12959" y="8106988"/>
            <a:ext cx="5166936" cy="954107"/>
          </a:xfrm>
          <a:prstGeom prst="rect">
            <a:avLst/>
          </a:prstGeom>
          <a:noFill/>
        </p:spPr>
        <p:txBody>
          <a:bodyPr wrap="square" lIns="91440" tIns="45720" rIns="91440" bIns="45720" rtlCol="0" anchor="t">
            <a:spAutoFit/>
          </a:bodyPr>
          <a:lstStyle/>
          <a:p>
            <a:r>
              <a:rPr lang="en-GB" sz="1400"/>
              <a:t>Visit our website for more information: </a:t>
            </a:r>
            <a:r>
              <a:rPr lang="en-GB" sz="1400">
                <a:ea typeface="+mn-lt"/>
                <a:cs typeface="+mn-lt"/>
              </a:rPr>
              <a:t>https://www.stjohnthebaptist.stoccat.org.uk</a:t>
            </a:r>
            <a:endParaRPr lang="en-GB" sz="1400"/>
          </a:p>
          <a:p>
            <a:endParaRPr lang="en-GB" sz="1400"/>
          </a:p>
          <a:p>
            <a:r>
              <a:rPr lang="en-GB" sz="1400"/>
              <a:t>01706 647 195</a:t>
            </a:r>
          </a:p>
        </p:txBody>
      </p:sp>
      <p:sp>
        <p:nvSpPr>
          <p:cNvPr id="16" name="TextBox 15"/>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graphicFrame>
        <p:nvGraphicFramePr>
          <p:cNvPr id="2" name="Table 1"/>
          <p:cNvGraphicFramePr>
            <a:graphicFrameLocks noGrp="1"/>
          </p:cNvGraphicFramePr>
          <p:nvPr>
            <p:extLst>
              <p:ext uri="{D42A27DB-BD31-4B8C-83A1-F6EECF244321}">
                <p14:modId xmlns:p14="http://schemas.microsoft.com/office/powerpoint/2010/main" val="99269681"/>
              </p:ext>
            </p:extLst>
          </p:nvPr>
        </p:nvGraphicFramePr>
        <p:xfrm>
          <a:off x="127442" y="7049163"/>
          <a:ext cx="6569272" cy="876166"/>
        </p:xfrm>
        <a:graphic>
          <a:graphicData uri="http://schemas.openxmlformats.org/drawingml/2006/table">
            <a:tbl>
              <a:tblPr firstRow="1" bandRow="1">
                <a:tableStyleId>{5C22544A-7EE6-4342-B048-85BDC9FD1C3A}</a:tableStyleId>
              </a:tblPr>
              <a:tblGrid>
                <a:gridCol w="1051400">
                  <a:extLst>
                    <a:ext uri="{9D8B030D-6E8A-4147-A177-3AD203B41FA5}">
                      <a16:colId xmlns:a16="http://schemas.microsoft.com/office/drawing/2014/main" val="2728922321"/>
                    </a:ext>
                  </a:extLst>
                </a:gridCol>
                <a:gridCol w="936103">
                  <a:extLst>
                    <a:ext uri="{9D8B030D-6E8A-4147-A177-3AD203B41FA5}">
                      <a16:colId xmlns:a16="http://schemas.microsoft.com/office/drawing/2014/main" val="1860050248"/>
                    </a:ext>
                  </a:extLst>
                </a:gridCol>
                <a:gridCol w="658004">
                  <a:extLst>
                    <a:ext uri="{9D8B030D-6E8A-4147-A177-3AD203B41FA5}">
                      <a16:colId xmlns:a16="http://schemas.microsoft.com/office/drawing/2014/main" val="1438816383"/>
                    </a:ext>
                  </a:extLst>
                </a:gridCol>
                <a:gridCol w="784753">
                  <a:extLst>
                    <a:ext uri="{9D8B030D-6E8A-4147-A177-3AD203B41FA5}">
                      <a16:colId xmlns:a16="http://schemas.microsoft.com/office/drawing/2014/main" val="3764511177"/>
                    </a:ext>
                  </a:extLst>
                </a:gridCol>
                <a:gridCol w="784753">
                  <a:extLst>
                    <a:ext uri="{9D8B030D-6E8A-4147-A177-3AD203B41FA5}">
                      <a16:colId xmlns:a16="http://schemas.microsoft.com/office/drawing/2014/main" val="2877346094"/>
                    </a:ext>
                  </a:extLst>
                </a:gridCol>
                <a:gridCol w="784753">
                  <a:extLst>
                    <a:ext uri="{9D8B030D-6E8A-4147-A177-3AD203B41FA5}">
                      <a16:colId xmlns:a16="http://schemas.microsoft.com/office/drawing/2014/main" val="3282332497"/>
                    </a:ext>
                  </a:extLst>
                </a:gridCol>
                <a:gridCol w="784753">
                  <a:extLst>
                    <a:ext uri="{9D8B030D-6E8A-4147-A177-3AD203B41FA5}">
                      <a16:colId xmlns:a16="http://schemas.microsoft.com/office/drawing/2014/main" val="2364405410"/>
                    </a:ext>
                  </a:extLst>
                </a:gridCol>
                <a:gridCol w="784753">
                  <a:extLst>
                    <a:ext uri="{9D8B030D-6E8A-4147-A177-3AD203B41FA5}">
                      <a16:colId xmlns:a16="http://schemas.microsoft.com/office/drawing/2014/main" val="1688192426"/>
                    </a:ext>
                  </a:extLst>
                </a:gridCol>
              </a:tblGrid>
              <a:tr h="398257">
                <a:tc>
                  <a:txBody>
                    <a:bodyPr/>
                    <a:lstStyle/>
                    <a:p>
                      <a:r>
                        <a:rPr lang="en-GB" sz="1100"/>
                        <a:t>Class </a:t>
                      </a:r>
                    </a:p>
                  </a:txBody>
                  <a:tcPr/>
                </a:tc>
                <a:tc>
                  <a:txBody>
                    <a:bodyPr/>
                    <a:lstStyle/>
                    <a:p>
                      <a:r>
                        <a:rPr lang="en-GB" sz="1100"/>
                        <a:t>Reception</a:t>
                      </a:r>
                    </a:p>
                  </a:txBody>
                  <a:tcPr/>
                </a:tc>
                <a:tc>
                  <a:txBody>
                    <a:bodyPr/>
                    <a:lstStyle/>
                    <a:p>
                      <a:r>
                        <a:rPr lang="en-GB" sz="1100"/>
                        <a:t>Y1</a:t>
                      </a:r>
                    </a:p>
                  </a:txBody>
                  <a:tcPr/>
                </a:tc>
                <a:tc>
                  <a:txBody>
                    <a:bodyPr/>
                    <a:lstStyle/>
                    <a:p>
                      <a:r>
                        <a:rPr lang="en-GB" sz="1100"/>
                        <a:t>Y2</a:t>
                      </a:r>
                    </a:p>
                  </a:txBody>
                  <a:tcPr/>
                </a:tc>
                <a:tc>
                  <a:txBody>
                    <a:bodyPr/>
                    <a:lstStyle/>
                    <a:p>
                      <a:r>
                        <a:rPr lang="en-GB" sz="1100"/>
                        <a:t>Y3</a:t>
                      </a:r>
                    </a:p>
                  </a:txBody>
                  <a:tcPr/>
                </a:tc>
                <a:tc>
                  <a:txBody>
                    <a:bodyPr/>
                    <a:lstStyle/>
                    <a:p>
                      <a:r>
                        <a:rPr lang="en-GB" sz="1100"/>
                        <a:t>Y4</a:t>
                      </a:r>
                    </a:p>
                  </a:txBody>
                  <a:tcPr/>
                </a:tc>
                <a:tc>
                  <a:txBody>
                    <a:bodyPr/>
                    <a:lstStyle/>
                    <a:p>
                      <a:r>
                        <a:rPr lang="en-GB" sz="1100"/>
                        <a:t>Y5</a:t>
                      </a:r>
                    </a:p>
                  </a:txBody>
                  <a:tcPr/>
                </a:tc>
                <a:tc>
                  <a:txBody>
                    <a:bodyPr/>
                    <a:lstStyle/>
                    <a:p>
                      <a:r>
                        <a:rPr lang="en-GB" sz="1100"/>
                        <a:t>Y6</a:t>
                      </a:r>
                    </a:p>
                  </a:txBody>
                  <a:tcPr/>
                </a:tc>
                <a:extLst>
                  <a:ext uri="{0D108BD9-81ED-4DB2-BD59-A6C34878D82A}">
                    <a16:rowId xmlns:a16="http://schemas.microsoft.com/office/drawing/2014/main" val="1014866848"/>
                  </a:ext>
                </a:extLst>
              </a:tr>
              <a:tr h="477909">
                <a:tc>
                  <a:txBody>
                    <a:bodyPr/>
                    <a:lstStyle/>
                    <a:p>
                      <a:r>
                        <a:rPr lang="en-GB" sz="800" b="1" dirty="0"/>
                        <a:t>Attendance: </a:t>
                      </a:r>
                      <a:r>
                        <a:rPr lang="en-GB" sz="800" b="1"/>
                        <a:t>week beg 12/10/26</a:t>
                      </a:r>
                      <a:endParaRPr lang="en-GB" sz="800"/>
                    </a:p>
                  </a:txBody>
                  <a:tcPr/>
                </a:tc>
                <a:tc>
                  <a:txBody>
                    <a:bodyPr/>
                    <a:lstStyle/>
                    <a:p>
                      <a:pPr algn="ctr" fontAlgn="b"/>
                      <a:r>
                        <a:rPr lang="en-GB" sz="1600" b="0" i="0" u="none" strike="noStrike">
                          <a:solidFill>
                            <a:srgbClr val="000000"/>
                          </a:solidFill>
                          <a:effectLst/>
                          <a:latin typeface="Calibri"/>
                        </a:rPr>
                        <a:t>88.3</a:t>
                      </a:r>
                      <a:endParaRPr lang="en-GB" sz="1600" b="0" i="0" u="none" strike="noStrike" dirty="0">
                        <a:solidFill>
                          <a:srgbClr val="000000"/>
                        </a:solidFill>
                        <a:effectLst/>
                        <a:latin typeface="Calibri"/>
                      </a:endParaRPr>
                    </a:p>
                  </a:txBody>
                  <a:tcPr marL="4763" marR="4763" marT="4763" anchor="b"/>
                </a:tc>
                <a:tc>
                  <a:txBody>
                    <a:bodyPr/>
                    <a:lstStyle/>
                    <a:p>
                      <a:pPr algn="ctr" fontAlgn="b"/>
                      <a:r>
                        <a:rPr lang="en-GB" sz="1600" b="0" i="0" u="none" strike="noStrike">
                          <a:solidFill>
                            <a:srgbClr val="000000"/>
                          </a:solidFill>
                          <a:effectLst/>
                          <a:latin typeface="Calibri"/>
                        </a:rPr>
                        <a:t>97.5</a:t>
                      </a:r>
                      <a:endParaRPr lang="en-GB" sz="1600" b="0" i="0" u="none" strike="noStrike" dirty="0">
                        <a:solidFill>
                          <a:srgbClr val="000000"/>
                        </a:solidFill>
                        <a:effectLst/>
                        <a:latin typeface="Calibri"/>
                      </a:endParaRPr>
                    </a:p>
                  </a:txBody>
                  <a:tcPr marL="4763" marR="4763" marT="4763" anchor="b"/>
                </a:tc>
                <a:tc>
                  <a:txBody>
                    <a:bodyPr/>
                    <a:lstStyle/>
                    <a:p>
                      <a:pPr algn="ctr" fontAlgn="b"/>
                      <a:r>
                        <a:rPr lang="en-GB" sz="1600" b="0" i="0" u="none" strike="noStrike">
                          <a:solidFill>
                            <a:srgbClr val="000000"/>
                          </a:solidFill>
                          <a:effectLst/>
                          <a:latin typeface="Calibri"/>
                        </a:rPr>
                        <a:t>96</a:t>
                      </a:r>
                      <a:endParaRPr lang="en-GB" sz="1600" b="0" i="0" u="none" strike="noStrike" dirty="0">
                        <a:solidFill>
                          <a:srgbClr val="000000"/>
                        </a:solidFill>
                        <a:effectLst/>
                        <a:latin typeface="Calibri"/>
                      </a:endParaRPr>
                    </a:p>
                  </a:txBody>
                  <a:tcPr marL="4763" marR="4763" marT="4763" anchor="b"/>
                </a:tc>
                <a:tc>
                  <a:txBody>
                    <a:bodyPr/>
                    <a:lstStyle/>
                    <a:p>
                      <a:pPr algn="ctr" fontAlgn="b"/>
                      <a:r>
                        <a:rPr lang="en-GB" sz="1600" b="0" i="0" u="none" strike="noStrike">
                          <a:solidFill>
                            <a:srgbClr val="000000"/>
                          </a:solidFill>
                          <a:effectLst/>
                          <a:latin typeface="Calibri"/>
                        </a:rPr>
                        <a:t>93.3</a:t>
                      </a:r>
                      <a:endParaRPr lang="en-GB" sz="1600" b="0" i="0" u="none" strike="noStrike" dirty="0">
                        <a:solidFill>
                          <a:srgbClr val="000000"/>
                        </a:solidFill>
                        <a:effectLst/>
                        <a:latin typeface="Calibri"/>
                      </a:endParaRPr>
                    </a:p>
                  </a:txBody>
                  <a:tcPr marL="4763" marR="4763" marT="4763" anchor="b"/>
                </a:tc>
                <a:tc>
                  <a:txBody>
                    <a:bodyPr/>
                    <a:lstStyle/>
                    <a:p>
                      <a:pPr algn="ctr" fontAlgn="b"/>
                      <a:r>
                        <a:rPr lang="en-GB" sz="1600" b="0" i="0" u="none" strike="noStrike">
                          <a:solidFill>
                            <a:srgbClr val="000000"/>
                          </a:solidFill>
                          <a:effectLst/>
                          <a:latin typeface="Calibri"/>
                        </a:rPr>
                        <a:t>97.1</a:t>
                      </a:r>
                      <a:endParaRPr lang="en-GB" sz="1600" b="0" i="0" u="none" strike="noStrike" dirty="0">
                        <a:solidFill>
                          <a:srgbClr val="000000"/>
                        </a:solidFill>
                        <a:effectLst/>
                        <a:latin typeface="Calibri"/>
                      </a:endParaRPr>
                    </a:p>
                  </a:txBody>
                  <a:tcPr marL="4763" marR="4763" marT="4763" anchor="b"/>
                </a:tc>
                <a:tc>
                  <a:txBody>
                    <a:bodyPr/>
                    <a:lstStyle/>
                    <a:p>
                      <a:pPr lvl="0" algn="ctr">
                        <a:buNone/>
                      </a:pPr>
                      <a:r>
                        <a:rPr lang="en-GB" sz="1600" b="0" i="0" u="none" strike="noStrike" noProof="0">
                          <a:solidFill>
                            <a:srgbClr val="000000"/>
                          </a:solidFill>
                          <a:effectLst/>
                          <a:latin typeface="Calibri"/>
                          <a:ea typeface="Calibri"/>
                          <a:cs typeface="Calibri"/>
                        </a:rPr>
                        <a:t>94.8</a:t>
                      </a:r>
                      <a:endParaRPr lang="en-GB" sz="1600" b="0" i="0" u="none" strike="noStrike" noProof="0" dirty="0">
                        <a:solidFill>
                          <a:srgbClr val="000000"/>
                        </a:solidFill>
                        <a:effectLst/>
                        <a:latin typeface="Calibri"/>
                        <a:ea typeface="Calibri"/>
                        <a:cs typeface="Calibri"/>
                      </a:endParaRPr>
                    </a:p>
                  </a:txBody>
                  <a:tcPr marL="4763" marR="4763" marT="4763" anchor="b"/>
                </a:tc>
                <a:tc>
                  <a:txBody>
                    <a:bodyPr/>
                    <a:lstStyle/>
                    <a:p>
                      <a:pPr algn="ctr" fontAlgn="b"/>
                      <a:r>
                        <a:rPr lang="en-GB" sz="1600" b="0" i="0" u="none" strike="noStrike">
                          <a:solidFill>
                            <a:srgbClr val="000000"/>
                          </a:solidFill>
                          <a:effectLst/>
                          <a:latin typeface="Calibri"/>
                        </a:rPr>
                        <a:t>98.4</a:t>
                      </a:r>
                      <a:endParaRPr lang="en-GB" sz="1600" b="0" i="0" u="none" strike="noStrike" dirty="0">
                        <a:solidFill>
                          <a:srgbClr val="000000"/>
                        </a:solidFill>
                        <a:effectLst/>
                        <a:latin typeface="Calibri"/>
                      </a:endParaRPr>
                    </a:p>
                  </a:txBody>
                  <a:tcPr marL="4763" marR="4763" marT="4763" anchor="b"/>
                </a:tc>
                <a:extLst>
                  <a:ext uri="{0D108BD9-81ED-4DB2-BD59-A6C34878D82A}">
                    <a16:rowId xmlns:a16="http://schemas.microsoft.com/office/drawing/2014/main" val="2434590678"/>
                  </a:ext>
                </a:extLst>
              </a:tr>
            </a:tbl>
          </a:graphicData>
        </a:graphic>
      </p:graphicFrame>
      <p:sp>
        <p:nvSpPr>
          <p:cNvPr id="3" name="AutoShape 38" descr="pope francis from en.wikipedia.or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132" descr="Image previe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34" descr="Image preview"/>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12" name="Table 11">
            <a:extLst>
              <a:ext uri="{FF2B5EF4-FFF2-40B4-BE49-F238E27FC236}">
                <a16:creationId xmlns:a16="http://schemas.microsoft.com/office/drawing/2014/main" id="{AE4BFDDB-6809-618D-4A0C-ECEAD45E5492}"/>
              </a:ext>
            </a:extLst>
          </p:cNvPr>
          <p:cNvGraphicFramePr>
            <a:graphicFrameLocks noGrp="1"/>
          </p:cNvGraphicFramePr>
          <p:nvPr>
            <p:extLst>
              <p:ext uri="{D42A27DB-BD31-4B8C-83A1-F6EECF244321}">
                <p14:modId xmlns:p14="http://schemas.microsoft.com/office/powerpoint/2010/main" val="3797178117"/>
              </p:ext>
            </p:extLst>
          </p:nvPr>
        </p:nvGraphicFramePr>
        <p:xfrm>
          <a:off x="3325761" y="2109019"/>
          <a:ext cx="3369583" cy="4822339"/>
        </p:xfrm>
        <a:graphic>
          <a:graphicData uri="http://schemas.openxmlformats.org/drawingml/2006/table">
            <a:tbl>
              <a:tblPr firstRow="1" bandRow="1">
                <a:tableStyleId>{5C22544A-7EE6-4342-B048-85BDC9FD1C3A}</a:tableStyleId>
              </a:tblPr>
              <a:tblGrid>
                <a:gridCol w="1156608">
                  <a:extLst>
                    <a:ext uri="{9D8B030D-6E8A-4147-A177-3AD203B41FA5}">
                      <a16:colId xmlns:a16="http://schemas.microsoft.com/office/drawing/2014/main" val="3599355331"/>
                    </a:ext>
                  </a:extLst>
                </a:gridCol>
                <a:gridCol w="1032145">
                  <a:extLst>
                    <a:ext uri="{9D8B030D-6E8A-4147-A177-3AD203B41FA5}">
                      <a16:colId xmlns:a16="http://schemas.microsoft.com/office/drawing/2014/main" val="2260500190"/>
                    </a:ext>
                  </a:extLst>
                </a:gridCol>
                <a:gridCol w="1180830">
                  <a:extLst>
                    <a:ext uri="{9D8B030D-6E8A-4147-A177-3AD203B41FA5}">
                      <a16:colId xmlns:a16="http://schemas.microsoft.com/office/drawing/2014/main" val="10417325"/>
                    </a:ext>
                  </a:extLst>
                </a:gridCol>
              </a:tblGrid>
              <a:tr h="956604">
                <a:tc>
                  <a:txBody>
                    <a:bodyPr/>
                    <a:lstStyle/>
                    <a:p>
                      <a:pPr lvl="0">
                        <a:buNone/>
                      </a:pPr>
                      <a:r>
                        <a:rPr lang="en-GB" sz="1100"/>
                        <a:t>Head-teacher awards</a:t>
                      </a:r>
                      <a:endParaRPr lang="en-US"/>
                    </a:p>
                  </a:txBody>
                  <a:tcPr/>
                </a:tc>
                <a:tc>
                  <a:txBody>
                    <a:bodyPr/>
                    <a:lstStyle/>
                    <a:p>
                      <a:pPr lvl="0">
                        <a:buNone/>
                      </a:pPr>
                      <a:r>
                        <a:rPr lang="en-GB" sz="1100"/>
                        <a:t>Qualities of the class ‘woman of the Bible’</a:t>
                      </a:r>
                      <a:endParaRPr lang="en-US"/>
                    </a:p>
                  </a:txBody>
                  <a:tcPr/>
                </a:tc>
                <a:tc>
                  <a:txBody>
                    <a:bodyPr/>
                    <a:lstStyle/>
                    <a:p>
                      <a:pPr lvl="0">
                        <a:buNone/>
                      </a:pPr>
                      <a:r>
                        <a:rPr lang="en-GB" sz="1100"/>
                        <a:t>Celebration of Talent spotting</a:t>
                      </a:r>
                      <a:endParaRPr lang="en-US"/>
                    </a:p>
                  </a:txBody>
                  <a:tcPr/>
                </a:tc>
                <a:extLst>
                  <a:ext uri="{0D108BD9-81ED-4DB2-BD59-A6C34878D82A}">
                    <a16:rowId xmlns:a16="http://schemas.microsoft.com/office/drawing/2014/main" val="665718707"/>
                  </a:ext>
                </a:extLst>
              </a:tr>
              <a:tr h="430305">
                <a:tc>
                  <a:txBody>
                    <a:bodyPr/>
                    <a:lstStyle/>
                    <a:p>
                      <a:pPr lvl="0" algn="l">
                        <a:lnSpc>
                          <a:spcPct val="100000"/>
                        </a:lnSpc>
                        <a:spcBef>
                          <a:spcPts val="0"/>
                        </a:spcBef>
                        <a:spcAft>
                          <a:spcPts val="0"/>
                        </a:spcAft>
                        <a:buNone/>
                      </a:pPr>
                      <a:r>
                        <a:rPr lang="en-GB" sz="1100" b="0" i="0" u="none" strike="noStrike" noProof="0" dirty="0">
                          <a:solidFill>
                            <a:srgbClr val="000000"/>
                          </a:solidFill>
                          <a:latin typeface="Century Gothic"/>
                        </a:rPr>
                        <a:t>Nursery </a:t>
                      </a:r>
                      <a:r>
                        <a:rPr lang="en-GB" sz="1000" b="0" i="0" u="none" strike="noStrike" noProof="0" dirty="0">
                          <a:solidFill>
                            <a:srgbClr val="000000"/>
                          </a:solidFill>
                          <a:latin typeface="Century Gothic"/>
                        </a:rPr>
                        <a:t>(</a:t>
                      </a:r>
                      <a:r>
                        <a:rPr lang="en-GB" sz="1000" b="0" i="0" u="none" strike="noStrike" noProof="0" dirty="0" err="1">
                          <a:solidFill>
                            <a:srgbClr val="000000"/>
                          </a:solidFill>
                          <a:latin typeface="Century Gothic"/>
                        </a:rPr>
                        <a:t>Jochabed</a:t>
                      </a:r>
                      <a:r>
                        <a:rPr lang="en-GB" sz="1000" b="0" i="0" u="none" strike="noStrike" noProof="0" dirty="0">
                          <a:solidFill>
                            <a:srgbClr val="000000"/>
                          </a:solidFill>
                          <a:latin typeface="Century Gothic"/>
                        </a:rPr>
                        <a:t>)</a:t>
                      </a:r>
                    </a:p>
                  </a:txBody>
                  <a:tcPr/>
                </a:tc>
                <a:tc>
                  <a:txBody>
                    <a:bodyPr/>
                    <a:lstStyle/>
                    <a:p>
                      <a:pPr lvl="0">
                        <a:buNone/>
                      </a:pPr>
                      <a:r>
                        <a:rPr lang="en-US" sz="1100"/>
                        <a:t>Alyza</a:t>
                      </a:r>
                      <a:r>
                        <a:rPr lang="en-US" sz="1100" dirty="0"/>
                        <a:t> </a:t>
                      </a:r>
                    </a:p>
                  </a:txBody>
                  <a:tcPr/>
                </a:tc>
                <a:tc>
                  <a:txBody>
                    <a:bodyPr/>
                    <a:lstStyle/>
                    <a:p>
                      <a:pPr lvl="0">
                        <a:buNone/>
                      </a:pPr>
                      <a:r>
                        <a:rPr lang="en-US" sz="1100"/>
                        <a:t>Harvey </a:t>
                      </a:r>
                    </a:p>
                    <a:p>
                      <a:pPr lvl="0">
                        <a:buNone/>
                      </a:pPr>
                      <a:r>
                        <a:rPr lang="en-US" sz="1100"/>
                        <a:t>Amen </a:t>
                      </a:r>
                      <a:endParaRPr lang="en-US" sz="1100" dirty="0"/>
                    </a:p>
                  </a:txBody>
                  <a:tcPr/>
                </a:tc>
                <a:extLst>
                  <a:ext uri="{0D108BD9-81ED-4DB2-BD59-A6C34878D82A}">
                    <a16:rowId xmlns:a16="http://schemas.microsoft.com/office/drawing/2014/main" val="2713442305"/>
                  </a:ext>
                </a:extLst>
              </a:tr>
              <a:tr h="433460">
                <a:tc>
                  <a:txBody>
                    <a:bodyPr/>
                    <a:lstStyle/>
                    <a:p>
                      <a:pPr lvl="0">
                        <a:buNone/>
                      </a:pPr>
                      <a:r>
                        <a:rPr lang="en-GB" sz="1100"/>
                        <a:t>Reception (Miriam)</a:t>
                      </a:r>
                      <a:endParaRPr lang="en-US"/>
                    </a:p>
                  </a:txBody>
                  <a:tcPr/>
                </a:tc>
                <a:tc>
                  <a:txBody>
                    <a:bodyPr/>
                    <a:lstStyle/>
                    <a:p>
                      <a:r>
                        <a:rPr lang="en-US" sz="1100"/>
                        <a:t>Zahra </a:t>
                      </a:r>
                      <a:endParaRPr lang="en-US" sz="1100" dirty="0"/>
                    </a:p>
                  </a:txBody>
                  <a:tcPr/>
                </a:tc>
                <a:tc>
                  <a:txBody>
                    <a:bodyPr/>
                    <a:lstStyle/>
                    <a:p>
                      <a:pPr lvl="0">
                        <a:buNone/>
                      </a:pPr>
                      <a:r>
                        <a:rPr lang="en-US" sz="1100"/>
                        <a:t>Yasa </a:t>
                      </a:r>
                      <a:endParaRPr lang="en-US" sz="1100" dirty="0"/>
                    </a:p>
                  </a:txBody>
                  <a:tcPr/>
                </a:tc>
                <a:extLst>
                  <a:ext uri="{0D108BD9-81ED-4DB2-BD59-A6C34878D82A}">
                    <a16:rowId xmlns:a16="http://schemas.microsoft.com/office/drawing/2014/main" val="1113619097"/>
                  </a:ext>
                </a:extLst>
              </a:tr>
              <a:tr h="433460">
                <a:tc>
                  <a:txBody>
                    <a:bodyPr/>
                    <a:lstStyle/>
                    <a:p>
                      <a:pPr lvl="0">
                        <a:buNone/>
                      </a:pPr>
                      <a:r>
                        <a:rPr lang="en-GB" sz="1100"/>
                        <a:t>Y1 (Elizabeth)</a:t>
                      </a:r>
                      <a:endParaRPr lang="en-US"/>
                    </a:p>
                  </a:txBody>
                  <a:tcPr/>
                </a:tc>
                <a:tc>
                  <a:txBody>
                    <a:bodyPr/>
                    <a:lstStyle/>
                    <a:p>
                      <a:r>
                        <a:rPr lang="en-US" sz="1100"/>
                        <a:t>Deborah </a:t>
                      </a:r>
                      <a:endParaRPr lang="en-US" sz="1100" dirty="0"/>
                    </a:p>
                  </a:txBody>
                  <a:tcPr/>
                </a:tc>
                <a:tc>
                  <a:txBody>
                    <a:bodyPr/>
                    <a:lstStyle/>
                    <a:p>
                      <a:r>
                        <a:rPr lang="en-US" sz="1100"/>
                        <a:t>Shiloh</a:t>
                      </a:r>
                    </a:p>
                    <a:p>
                      <a:pPr lvl="0">
                        <a:buNone/>
                      </a:pPr>
                      <a:r>
                        <a:rPr lang="en-US" sz="1100"/>
                        <a:t>Mustafa </a:t>
                      </a:r>
                      <a:endParaRPr lang="en-US" sz="1100" dirty="0"/>
                    </a:p>
                  </a:txBody>
                  <a:tcPr/>
                </a:tc>
                <a:extLst>
                  <a:ext uri="{0D108BD9-81ED-4DB2-BD59-A6C34878D82A}">
                    <a16:rowId xmlns:a16="http://schemas.microsoft.com/office/drawing/2014/main" val="3132139571"/>
                  </a:ext>
                </a:extLst>
              </a:tr>
              <a:tr h="433460">
                <a:tc>
                  <a:txBody>
                    <a:bodyPr/>
                    <a:lstStyle/>
                    <a:p>
                      <a:pPr lvl="0">
                        <a:buNone/>
                      </a:pPr>
                      <a:r>
                        <a:rPr lang="en-GB" sz="1100"/>
                        <a:t>Y2 (Prisca)</a:t>
                      </a:r>
                      <a:endParaRPr lang="en-US"/>
                    </a:p>
                  </a:txBody>
                  <a:tcPr/>
                </a:tc>
                <a:tc>
                  <a:txBody>
                    <a:bodyPr/>
                    <a:lstStyle/>
                    <a:p>
                      <a:r>
                        <a:rPr lang="en-US" sz="1100"/>
                        <a:t>Solomon-Blessing</a:t>
                      </a:r>
                      <a:endParaRPr lang="en-US" sz="1100" dirty="0"/>
                    </a:p>
                  </a:txBody>
                  <a:tcPr/>
                </a:tc>
                <a:tc>
                  <a:txBody>
                    <a:bodyPr/>
                    <a:lstStyle/>
                    <a:p>
                      <a:r>
                        <a:rPr lang="en-US" sz="1100" dirty="0" err="1"/>
                        <a:t>Niyar</a:t>
                      </a:r>
                      <a:r>
                        <a:rPr lang="en-US" sz="1100" dirty="0"/>
                        <a:t> </a:t>
                      </a:r>
                    </a:p>
                    <a:p>
                      <a:pPr lvl="0">
                        <a:buNone/>
                      </a:pPr>
                      <a:r>
                        <a:rPr lang="en-US" sz="1100"/>
                        <a:t>Omari </a:t>
                      </a:r>
                      <a:endParaRPr lang="en-US" sz="1100" dirty="0"/>
                    </a:p>
                  </a:txBody>
                  <a:tcPr/>
                </a:tc>
                <a:extLst>
                  <a:ext uri="{0D108BD9-81ED-4DB2-BD59-A6C34878D82A}">
                    <a16:rowId xmlns:a16="http://schemas.microsoft.com/office/drawing/2014/main" val="2042084094"/>
                  </a:ext>
                </a:extLst>
              </a:tr>
              <a:tr h="567984">
                <a:tc>
                  <a:txBody>
                    <a:bodyPr/>
                    <a:lstStyle/>
                    <a:p>
                      <a:pPr lvl="0">
                        <a:buNone/>
                      </a:pPr>
                      <a:r>
                        <a:rPr lang="en-GB" sz="1100"/>
                        <a:t>Y3 (Sheba)</a:t>
                      </a:r>
                      <a:endParaRPr lang="en-US"/>
                    </a:p>
                  </a:txBody>
                  <a:tcPr/>
                </a:tc>
                <a:tc>
                  <a:txBody>
                    <a:bodyPr/>
                    <a:lstStyle/>
                    <a:p>
                      <a:r>
                        <a:rPr lang="en-US" sz="1100"/>
                        <a:t>Joseph </a:t>
                      </a:r>
                      <a:endParaRPr lang="en-US" sz="1100" dirty="0"/>
                    </a:p>
                  </a:txBody>
                  <a:tcPr/>
                </a:tc>
                <a:tc>
                  <a:txBody>
                    <a:bodyPr/>
                    <a:lstStyle/>
                    <a:p>
                      <a:r>
                        <a:rPr lang="en-US" sz="1000"/>
                        <a:t>Manahil </a:t>
                      </a:r>
                    </a:p>
                    <a:p>
                      <a:pPr lvl="0">
                        <a:buNone/>
                      </a:pPr>
                      <a:r>
                        <a:rPr lang="en-US" sz="1000"/>
                        <a:t>Tiana </a:t>
                      </a:r>
                      <a:endParaRPr lang="en-US" sz="1000" dirty="0"/>
                    </a:p>
                  </a:txBody>
                  <a:tcPr/>
                </a:tc>
                <a:extLst>
                  <a:ext uri="{0D108BD9-81ED-4DB2-BD59-A6C34878D82A}">
                    <a16:rowId xmlns:a16="http://schemas.microsoft.com/office/drawing/2014/main" val="2115364579"/>
                  </a:ext>
                </a:extLst>
              </a:tr>
              <a:tr h="687558">
                <a:tc>
                  <a:txBody>
                    <a:bodyPr/>
                    <a:lstStyle/>
                    <a:p>
                      <a:pPr lvl="0">
                        <a:buNone/>
                      </a:pPr>
                      <a:r>
                        <a:rPr lang="en-GB" sz="1100"/>
                        <a:t>Y4 (Deborah)</a:t>
                      </a:r>
                      <a:endParaRPr lang="en-US"/>
                    </a:p>
                  </a:txBody>
                  <a:tcPr/>
                </a:tc>
                <a:tc>
                  <a:txBody>
                    <a:bodyPr/>
                    <a:lstStyle/>
                    <a:p>
                      <a:r>
                        <a:rPr lang="en-US" sz="1100"/>
                        <a:t>Yasmin </a:t>
                      </a:r>
                      <a:endParaRPr lang="en-US" sz="1100" dirty="0"/>
                    </a:p>
                  </a:txBody>
                  <a:tcPr/>
                </a:tc>
                <a:tc>
                  <a:txBody>
                    <a:bodyPr/>
                    <a:lstStyle/>
                    <a:p>
                      <a:r>
                        <a:rPr lang="en-US" sz="1050"/>
                        <a:t>Hussain </a:t>
                      </a:r>
                    </a:p>
                    <a:p>
                      <a:pPr lvl="0">
                        <a:buNone/>
                      </a:pPr>
                      <a:r>
                        <a:rPr lang="en-US" sz="1050"/>
                        <a:t>Roman </a:t>
                      </a:r>
                      <a:endParaRPr lang="en-US" sz="1050" dirty="0"/>
                    </a:p>
                  </a:txBody>
                  <a:tcPr/>
                </a:tc>
                <a:extLst>
                  <a:ext uri="{0D108BD9-81ED-4DB2-BD59-A6C34878D82A}">
                    <a16:rowId xmlns:a16="http://schemas.microsoft.com/office/drawing/2014/main" val="1806323388"/>
                  </a:ext>
                </a:extLst>
              </a:tr>
              <a:tr h="433460">
                <a:tc>
                  <a:txBody>
                    <a:bodyPr/>
                    <a:lstStyle/>
                    <a:p>
                      <a:pPr lvl="0">
                        <a:buNone/>
                      </a:pPr>
                      <a:r>
                        <a:rPr lang="en-GB" sz="1100"/>
                        <a:t>Y5 (Esther) </a:t>
                      </a:r>
                      <a:endParaRPr lang="en-US"/>
                    </a:p>
                  </a:txBody>
                  <a:tcPr/>
                </a:tc>
                <a:tc>
                  <a:txBody>
                    <a:bodyPr/>
                    <a:lstStyle/>
                    <a:p>
                      <a:r>
                        <a:rPr lang="en-US" sz="1100"/>
                        <a:t>Leandro </a:t>
                      </a:r>
                      <a:endParaRPr lang="en-US" sz="1100" dirty="0" err="1"/>
                    </a:p>
                  </a:txBody>
                  <a:tcPr/>
                </a:tc>
                <a:tc>
                  <a:txBody>
                    <a:bodyPr/>
                    <a:lstStyle/>
                    <a:p>
                      <a:r>
                        <a:rPr lang="en-US" sz="1100"/>
                        <a:t>Perfect</a:t>
                      </a:r>
                    </a:p>
                    <a:p>
                      <a:pPr lvl="0">
                        <a:buNone/>
                      </a:pPr>
                      <a:r>
                        <a:rPr lang="en-US" sz="1100"/>
                        <a:t>Zainab </a:t>
                      </a:r>
                      <a:endParaRPr lang="en-US" sz="1100" dirty="0"/>
                    </a:p>
                  </a:txBody>
                  <a:tcPr/>
                </a:tc>
                <a:extLst>
                  <a:ext uri="{0D108BD9-81ED-4DB2-BD59-A6C34878D82A}">
                    <a16:rowId xmlns:a16="http://schemas.microsoft.com/office/drawing/2014/main" val="3889712360"/>
                  </a:ext>
                </a:extLst>
              </a:tr>
              <a:tr h="446048">
                <a:tc>
                  <a:txBody>
                    <a:bodyPr/>
                    <a:lstStyle/>
                    <a:p>
                      <a:pPr lvl="0">
                        <a:buNone/>
                      </a:pPr>
                      <a:r>
                        <a:rPr lang="en-GB" sz="1100"/>
                        <a:t>Y6 (Lydia)</a:t>
                      </a:r>
                      <a:endParaRPr lang="en-US"/>
                    </a:p>
                  </a:txBody>
                  <a:tcPr/>
                </a:tc>
                <a:tc>
                  <a:txBody>
                    <a:bodyPr/>
                    <a:lstStyle/>
                    <a:p>
                      <a:r>
                        <a:rPr lang="en-US" sz="1100" dirty="0" err="1"/>
                        <a:t>Naafay</a:t>
                      </a:r>
                      <a:r>
                        <a:rPr lang="en-US" sz="1100" dirty="0"/>
                        <a:t> </a:t>
                      </a:r>
                    </a:p>
                  </a:txBody>
                  <a:tcPr/>
                </a:tc>
                <a:tc>
                  <a:txBody>
                    <a:bodyPr/>
                    <a:lstStyle/>
                    <a:p>
                      <a:r>
                        <a:rPr lang="en-US" sz="1100"/>
                        <a:t>Esmee</a:t>
                      </a:r>
                    </a:p>
                    <a:p>
                      <a:pPr lvl="0">
                        <a:buNone/>
                      </a:pPr>
                      <a:r>
                        <a:rPr lang="en-US" sz="1100"/>
                        <a:t>Yusuf </a:t>
                      </a:r>
                      <a:endParaRPr lang="en-US" sz="1100" dirty="0"/>
                    </a:p>
                  </a:txBody>
                  <a:tcPr/>
                </a:tc>
                <a:extLst>
                  <a:ext uri="{0D108BD9-81ED-4DB2-BD59-A6C34878D82A}">
                    <a16:rowId xmlns:a16="http://schemas.microsoft.com/office/drawing/2014/main" val="2268523130"/>
                  </a:ext>
                </a:extLst>
              </a:tr>
            </a:tbl>
          </a:graphicData>
        </a:graphic>
      </p:graphicFrame>
    </p:spTree>
    <p:extLst>
      <p:ext uri="{BB962C8B-B14F-4D97-AF65-F5344CB8AC3E}">
        <p14:creationId xmlns:p14="http://schemas.microsoft.com/office/powerpoint/2010/main" val="3853807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44768" y="107355"/>
            <a:ext cx="2171700" cy="1454472"/>
            <a:chOff x="-1287" y="3"/>
            <a:chExt cx="3420" cy="2292"/>
          </a:xfrm>
        </p:grpSpPr>
        <p:graphicFrame>
          <p:nvGraphicFramePr>
            <p:cNvPr id="5" name="Object 4"/>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p:cNvSpPr/>
          <p:nvPr/>
        </p:nvSpPr>
        <p:spPr>
          <a:xfrm>
            <a:off x="0" y="1691680"/>
            <a:ext cx="685800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Catholic Life</a:t>
            </a:r>
          </a:p>
        </p:txBody>
      </p:sp>
      <p:sp>
        <p:nvSpPr>
          <p:cNvPr id="15" name="Rectangle 14"/>
          <p:cNvSpPr/>
          <p:nvPr/>
        </p:nvSpPr>
        <p:spPr>
          <a:xfrm>
            <a:off x="-12257" y="7596336"/>
            <a:ext cx="6870257" cy="4966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Love of learning and playing together. One community, aiming high, helping each other and praying together. On our journey with Christ.</a:t>
            </a:r>
          </a:p>
        </p:txBody>
      </p:sp>
      <p:sp>
        <p:nvSpPr>
          <p:cNvPr id="18" name="TextBox 17"/>
          <p:cNvSpPr txBox="1"/>
          <p:nvPr/>
        </p:nvSpPr>
        <p:spPr>
          <a:xfrm>
            <a:off x="-12959" y="8095443"/>
            <a:ext cx="4661833" cy="954107"/>
          </a:xfrm>
          <a:prstGeom prst="rect">
            <a:avLst/>
          </a:prstGeom>
          <a:noFill/>
        </p:spPr>
        <p:txBody>
          <a:bodyPr wrap="square" lIns="91440" tIns="45720" rIns="91440" bIns="45720" rtlCol="0" anchor="t">
            <a:spAutoFit/>
          </a:bodyPr>
          <a:lstStyle/>
          <a:p>
            <a:r>
              <a:rPr lang="en-GB" sz="1400"/>
              <a:t>Visit our website for more information: https://www.stjohnthebaptist.stoccat.org.uk</a:t>
            </a:r>
          </a:p>
          <a:p>
            <a:endParaRPr lang="en-GB" sz="1400"/>
          </a:p>
          <a:p>
            <a:r>
              <a:rPr lang="en-GB" sz="1400"/>
              <a:t>01706 647 195</a:t>
            </a:r>
          </a:p>
        </p:txBody>
      </p:sp>
      <p:sp>
        <p:nvSpPr>
          <p:cNvPr id="16" name="TextBox 15"/>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2" name="Rectangle: Rounded Corners 1">
            <a:extLst>
              <a:ext uri="{FF2B5EF4-FFF2-40B4-BE49-F238E27FC236}">
                <a16:creationId xmlns:a16="http://schemas.microsoft.com/office/drawing/2014/main" id="{67CF8ED5-0CB4-D58D-100F-F723B3F83774}"/>
              </a:ext>
            </a:extLst>
          </p:cNvPr>
          <p:cNvSpPr/>
          <p:nvPr/>
        </p:nvSpPr>
        <p:spPr>
          <a:xfrm>
            <a:off x="40591" y="2084555"/>
            <a:ext cx="6656044" cy="4527363"/>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1400">
                <a:solidFill>
                  <a:srgbClr val="000000"/>
                </a:solidFill>
                <a:highlight>
                  <a:srgbClr val="FFFFFF"/>
                </a:highlight>
                <a:latin typeface="Montserrat"/>
                <a:ea typeface="Calibri Light"/>
                <a:cs typeface="Segoe UI"/>
              </a:rPr>
              <a:t>Gospel: </a:t>
            </a:r>
            <a:r>
              <a:rPr lang="en-GB" sz="1400">
                <a:solidFill>
                  <a:srgbClr val="000000"/>
                </a:solidFill>
                <a:highlight>
                  <a:srgbClr val="FFFFFF"/>
                </a:highlight>
                <a:latin typeface="Calibri Light"/>
                <a:ea typeface="Calibri Light"/>
                <a:cs typeface="Calibri Light"/>
              </a:rPr>
              <a:t>Matthew 22:1-14</a:t>
            </a:r>
            <a:endParaRPr lang="en-US" sz="1400">
              <a:solidFill>
                <a:srgbClr val="000000"/>
              </a:solidFill>
              <a:highlight>
                <a:srgbClr val="FFFFFF"/>
              </a:highlight>
              <a:latin typeface="Calibri Light"/>
              <a:ea typeface="Calibri Light"/>
              <a:cs typeface="Calibri Light"/>
            </a:endParaRPr>
          </a:p>
          <a:p>
            <a:r>
              <a:rPr lang="en-GB" sz="1400" dirty="0">
                <a:solidFill>
                  <a:srgbClr val="000000"/>
                </a:solidFill>
                <a:highlight>
                  <a:srgbClr val="FFFFFF"/>
                </a:highlight>
                <a:latin typeface="Calibri Light"/>
                <a:ea typeface="Calibri Light"/>
                <a:cs typeface="Calibri Light"/>
              </a:rPr>
              <a:t>Jesus again used parables in talking to the people. “The Kingdom of heaven is like this. Once there was a king who prepared a wedding feast for his son. He sent his servants to tell the invited guests to come to the feast, but they did not want to come. So he sent other servants with this message for the guests: ‘My feast is ready now; my bullocks and prize calves have been butchered, and everything is ready. Come to the wedding feast!’ But the invited guests paid no attention and went about their business: one went to his farm, another to his shop, while others grabbed the servants, beat them, and killed them. The king was very angry; so he sent his soldiers, who killed those murderers and burnt down their city. Then he called his servants and said to them, ‘My wedding feast is ready, but the people I invited did not deserve it. Now go to the main streets and invite to the feast as many people as you find.’ So the servants went out into the streets and gathered all the people they could find, good and bad alike; and the wedding hall was filled with people.</a:t>
            </a:r>
            <a:endParaRPr lang="en-US" sz="1400" dirty="0">
              <a:solidFill>
                <a:srgbClr val="000000"/>
              </a:solidFill>
              <a:highlight>
                <a:srgbClr val="FFFFFF"/>
              </a:highlight>
              <a:latin typeface="Calibri Light"/>
              <a:ea typeface="Calibri Light"/>
              <a:cs typeface="Calibri Light"/>
            </a:endParaRPr>
          </a:p>
          <a:p>
            <a:r>
              <a:rPr lang="en-GB" sz="1400" dirty="0">
                <a:solidFill>
                  <a:srgbClr val="000000"/>
                </a:solidFill>
                <a:highlight>
                  <a:srgbClr val="FFFFFF"/>
                </a:highlight>
                <a:latin typeface="Calibri Light"/>
                <a:ea typeface="Calibri Light"/>
                <a:cs typeface="Calibri Light"/>
              </a:rPr>
              <a:t>“The king went in to look at the guests and saw a man who was not wearing wedding clothes. ‘Friend, how did you get in here without wedding clothes?’ the king asked him. But the man said nothing. Then the king told </a:t>
            </a:r>
            <a:r>
              <a:rPr lang="en-GB" sz="1400">
                <a:solidFill>
                  <a:srgbClr val="000000"/>
                </a:solidFill>
                <a:highlight>
                  <a:srgbClr val="FFFFFF"/>
                </a:highlight>
                <a:latin typeface="Calibri Light"/>
                <a:ea typeface="Calibri Light"/>
                <a:cs typeface="Calibri Light"/>
              </a:rPr>
              <a:t>the servants</a:t>
            </a:r>
            <a:r>
              <a:rPr lang="en-GB" sz="1400" dirty="0">
                <a:solidFill>
                  <a:srgbClr val="000000"/>
                </a:solidFill>
                <a:highlight>
                  <a:srgbClr val="FFFFFF"/>
                </a:highlight>
                <a:latin typeface="Calibri Light"/>
                <a:ea typeface="Calibri Light"/>
                <a:cs typeface="Calibri Light"/>
              </a:rPr>
              <a:t>, ‘Tie him up hand and foot, and throw him outside in the dark. There he will cry and grind his teeth.’”</a:t>
            </a:r>
            <a:endParaRPr lang="en-GB" sz="1400">
              <a:solidFill>
                <a:srgbClr val="000000"/>
              </a:solidFill>
              <a:highlight>
                <a:srgbClr val="FFFFFF"/>
              </a:highlight>
              <a:latin typeface="Calibri Light"/>
              <a:ea typeface="Calibri Light"/>
              <a:cs typeface="Calibri Light"/>
            </a:endParaRPr>
          </a:p>
          <a:p>
            <a:r>
              <a:rPr lang="en-GB" sz="1400">
                <a:solidFill>
                  <a:srgbClr val="000000"/>
                </a:solidFill>
                <a:highlight>
                  <a:srgbClr val="FFFFFF"/>
                </a:highlight>
                <a:latin typeface="Calibri Light"/>
                <a:ea typeface="Calibri Light"/>
                <a:cs typeface="Calibri Light"/>
              </a:rPr>
              <a:t>And Jesus concluded, “Many are invited, but few are chosen.”</a:t>
            </a:r>
          </a:p>
          <a:p>
            <a:endParaRPr lang="en-GB" sz="1000">
              <a:solidFill>
                <a:srgbClr val="000000"/>
              </a:solidFill>
              <a:highlight>
                <a:srgbClr val="FFFFFF"/>
              </a:highlight>
              <a:latin typeface="Montserrat"/>
              <a:ea typeface="Calibri Light"/>
              <a:cs typeface="Segoe UI"/>
            </a:endParaRPr>
          </a:p>
        </p:txBody>
      </p:sp>
      <p:sp>
        <p:nvSpPr>
          <p:cNvPr id="9" name="Rectangle 8">
            <a:extLst>
              <a:ext uri="{FF2B5EF4-FFF2-40B4-BE49-F238E27FC236}">
                <a16:creationId xmlns:a16="http://schemas.microsoft.com/office/drawing/2014/main" id="{8167090F-C188-52AE-2F4E-67552D234C0B}"/>
              </a:ext>
            </a:extLst>
          </p:cNvPr>
          <p:cNvSpPr/>
          <p:nvPr/>
        </p:nvSpPr>
        <p:spPr>
          <a:xfrm>
            <a:off x="152400" y="6726464"/>
            <a:ext cx="6543040" cy="77215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ct val="0"/>
              </a:spcBef>
            </a:pPr>
            <a:r>
              <a:rPr lang="en-GB" sz="1600" b="0" i="0" u="none" strike="noStrike" baseline="0" dirty="0">
                <a:solidFill>
                  <a:srgbClr val="000000"/>
                </a:solidFill>
                <a:latin typeface="Calibri"/>
                <a:ea typeface="Calibri"/>
                <a:cs typeface="Calibri"/>
              </a:rPr>
              <a:t>God asks us to be kind, to be welcoming and invite others to share in what we have, to bring peace, to stand up for what is right, to care </a:t>
            </a:r>
            <a:r>
              <a:rPr lang="en-GB" sz="1600">
                <a:solidFill>
                  <a:srgbClr val="000000"/>
                </a:solidFill>
                <a:latin typeface="Calibri"/>
                <a:ea typeface="Calibri"/>
                <a:cs typeface="Calibri"/>
              </a:rPr>
              <a:t>for and</a:t>
            </a:r>
            <a:r>
              <a:rPr lang="en-GB" sz="1600" b="0" i="0" u="none" strike="noStrike" baseline="0" dirty="0">
                <a:solidFill>
                  <a:srgbClr val="000000"/>
                </a:solidFill>
                <a:latin typeface="Calibri"/>
                <a:ea typeface="Calibri"/>
                <a:cs typeface="Calibri"/>
              </a:rPr>
              <a:t> respect one another and to love our neighbour, wherever they are in the world.</a:t>
            </a:r>
            <a:r>
              <a:rPr lang="en-GB" sz="1600" b="0" i="0" dirty="0">
                <a:solidFill>
                  <a:srgbClr val="000000"/>
                </a:solidFill>
                <a:latin typeface="Calibri"/>
                <a:ea typeface="Calibri"/>
                <a:cs typeface="Calibri"/>
              </a:rPr>
              <a:t>​</a:t>
            </a:r>
            <a:endParaRPr lang="en-GB" sz="1100" dirty="0">
              <a:solidFill>
                <a:srgbClr val="000000"/>
              </a:solidFill>
              <a:latin typeface="Calibri"/>
              <a:ea typeface="Calibri"/>
              <a:cs typeface="Calibri"/>
            </a:endParaRPr>
          </a:p>
        </p:txBody>
      </p:sp>
    </p:spTree>
    <p:extLst>
      <p:ext uri="{BB962C8B-B14F-4D97-AF65-F5344CB8AC3E}">
        <p14:creationId xmlns:p14="http://schemas.microsoft.com/office/powerpoint/2010/main" val="3406225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2CE2B-BB43-627A-CA1A-3E74CC23C23A}"/>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72F4DDC6-2174-1E9D-D39C-D8EA555503D2}"/>
              </a:ext>
            </a:extLst>
          </p:cNvPr>
          <p:cNvGrpSpPr>
            <a:grpSpLocks/>
          </p:cNvGrpSpPr>
          <p:nvPr/>
        </p:nvGrpSpPr>
        <p:grpSpPr bwMode="auto">
          <a:xfrm>
            <a:off x="44768" y="107355"/>
            <a:ext cx="2171700" cy="1454472"/>
            <a:chOff x="-1287" y="3"/>
            <a:chExt cx="3420" cy="2292"/>
          </a:xfrm>
        </p:grpSpPr>
        <p:graphicFrame>
          <p:nvGraphicFramePr>
            <p:cNvPr id="5" name="Object 4">
              <a:extLst>
                <a:ext uri="{FF2B5EF4-FFF2-40B4-BE49-F238E27FC236}">
                  <a16:creationId xmlns:a16="http://schemas.microsoft.com/office/drawing/2014/main" id="{FE87C7B4-4AB2-D586-0E15-F5528CE12F61}"/>
                </a:ext>
              </a:extLst>
            </p:cNvPr>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a:extLst>
                            <a:ext uri="{FF2B5EF4-FFF2-40B4-BE49-F238E27FC236}">
                              <a16:creationId xmlns:a16="http://schemas.microsoft.com/office/drawing/2014/main" id="{FE87C7B4-4AB2-D586-0E15-F5528CE12F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a:extLst>
                <a:ext uri="{FF2B5EF4-FFF2-40B4-BE49-F238E27FC236}">
                  <a16:creationId xmlns:a16="http://schemas.microsoft.com/office/drawing/2014/main" id="{43FE7943-33A9-B935-A51E-F49F4CE807FC}"/>
                </a:ext>
              </a:extLst>
            </p:cNvPr>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a:extLst>
              <a:ext uri="{FF2B5EF4-FFF2-40B4-BE49-F238E27FC236}">
                <a16:creationId xmlns:a16="http://schemas.microsoft.com/office/drawing/2014/main" id="{1DF89F0D-5D9E-5759-F2B4-844757A71C14}"/>
              </a:ext>
            </a:extLst>
          </p:cNvPr>
          <p:cNvSpPr/>
          <p:nvPr/>
        </p:nvSpPr>
        <p:spPr>
          <a:xfrm>
            <a:off x="-12459" y="1685779"/>
            <a:ext cx="6858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t>Parent support: Using devices </a:t>
            </a:r>
            <a:endParaRPr lang="en-GB" b="1" dirty="0"/>
          </a:p>
        </p:txBody>
      </p:sp>
      <p:sp>
        <p:nvSpPr>
          <p:cNvPr id="15" name="Rectangle 14">
            <a:extLst>
              <a:ext uri="{FF2B5EF4-FFF2-40B4-BE49-F238E27FC236}">
                <a16:creationId xmlns:a16="http://schemas.microsoft.com/office/drawing/2014/main" id="{BEBADF55-8A80-58C8-8D40-D16E90D668C8}"/>
              </a:ext>
            </a:extLst>
          </p:cNvPr>
          <p:cNvSpPr/>
          <p:nvPr/>
        </p:nvSpPr>
        <p:spPr>
          <a:xfrm>
            <a:off x="-9686" y="7740352"/>
            <a:ext cx="6858000" cy="3032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We are “One family in Christ”</a:t>
            </a:r>
          </a:p>
        </p:txBody>
      </p:sp>
      <p:sp>
        <p:nvSpPr>
          <p:cNvPr id="18" name="TextBox 17">
            <a:extLst>
              <a:ext uri="{FF2B5EF4-FFF2-40B4-BE49-F238E27FC236}">
                <a16:creationId xmlns:a16="http://schemas.microsoft.com/office/drawing/2014/main" id="{1DA0751D-E9B7-C400-BBFD-238BD98D8F43}"/>
              </a:ext>
            </a:extLst>
          </p:cNvPr>
          <p:cNvSpPr txBox="1"/>
          <p:nvPr/>
        </p:nvSpPr>
        <p:spPr>
          <a:xfrm>
            <a:off x="44768" y="8106988"/>
            <a:ext cx="3960296" cy="738664"/>
          </a:xfrm>
          <a:prstGeom prst="rect">
            <a:avLst/>
          </a:prstGeom>
          <a:noFill/>
        </p:spPr>
        <p:txBody>
          <a:bodyPr wrap="square" rtlCol="0">
            <a:spAutoFit/>
          </a:bodyPr>
          <a:lstStyle/>
          <a:p>
            <a:r>
              <a:rPr lang="en-GB" sz="1400"/>
              <a:t>Visit our website for more information: </a:t>
            </a:r>
            <a:r>
              <a:rPr lang="en-GB" sz="1400">
                <a:hlinkClick r:id="rId4"/>
              </a:rPr>
              <a:t>https://www.stjohnthebaptist.stoccat.org.uk</a:t>
            </a:r>
            <a:r>
              <a:rPr lang="en-GB" sz="1400"/>
              <a:t> </a:t>
            </a:r>
          </a:p>
          <a:p>
            <a:r>
              <a:rPr lang="en-GB" sz="1400"/>
              <a:t>01706 647 195</a:t>
            </a:r>
          </a:p>
        </p:txBody>
      </p:sp>
      <p:sp>
        <p:nvSpPr>
          <p:cNvPr id="16" name="TextBox 15">
            <a:extLst>
              <a:ext uri="{FF2B5EF4-FFF2-40B4-BE49-F238E27FC236}">
                <a16:creationId xmlns:a16="http://schemas.microsoft.com/office/drawing/2014/main" id="{2762AAFD-7990-49F2-E1B6-10621C8AFE2B}"/>
              </a:ext>
            </a:extLst>
          </p:cNvPr>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a:extLst>
              <a:ext uri="{FF2B5EF4-FFF2-40B4-BE49-F238E27FC236}">
                <a16:creationId xmlns:a16="http://schemas.microsoft.com/office/drawing/2014/main" id="{BF6168F7-C8B1-14FF-3390-BBDA81234F23}"/>
              </a:ext>
            </a:extLst>
          </p:cNvPr>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2" name="TextBox 1">
            <a:extLst>
              <a:ext uri="{FF2B5EF4-FFF2-40B4-BE49-F238E27FC236}">
                <a16:creationId xmlns:a16="http://schemas.microsoft.com/office/drawing/2014/main" id="{0B8861D5-E22C-3896-BE43-56E53DA961B0}"/>
              </a:ext>
            </a:extLst>
          </p:cNvPr>
          <p:cNvSpPr txBox="1"/>
          <p:nvPr/>
        </p:nvSpPr>
        <p:spPr>
          <a:xfrm>
            <a:off x="188640" y="2117827"/>
            <a:ext cx="6120680" cy="523220"/>
          </a:xfrm>
          <a:prstGeom prst="rect">
            <a:avLst/>
          </a:prstGeom>
          <a:noFill/>
        </p:spPr>
        <p:txBody>
          <a:bodyPr wrap="square" rtlCol="0">
            <a:spAutoFit/>
          </a:bodyPr>
          <a:lstStyle/>
          <a:p>
            <a:endParaRPr lang="en-GB" sz="1400"/>
          </a:p>
          <a:p>
            <a:endParaRPr lang="en-GB" sz="1400"/>
          </a:p>
        </p:txBody>
      </p:sp>
      <p:pic>
        <p:nvPicPr>
          <p:cNvPr id="8" name="Picture 7" descr="Wake Up Wednesday - Tips for Creating Rules for using Devices at Home! -  Florence Melly Community Primary School">
            <a:extLst>
              <a:ext uri="{FF2B5EF4-FFF2-40B4-BE49-F238E27FC236}">
                <a16:creationId xmlns:a16="http://schemas.microsoft.com/office/drawing/2014/main" id="{E86CA0FD-4DC2-23CF-5C9B-E44023CF12E4}"/>
              </a:ext>
            </a:extLst>
          </p:cNvPr>
          <p:cNvPicPr>
            <a:picLocks noChangeAspect="1"/>
          </p:cNvPicPr>
          <p:nvPr/>
        </p:nvPicPr>
        <p:blipFill>
          <a:blip r:embed="rId5"/>
          <a:stretch>
            <a:fillRect/>
          </a:stretch>
        </p:blipFill>
        <p:spPr>
          <a:xfrm>
            <a:off x="1417865" y="2114502"/>
            <a:ext cx="3790949" cy="5663387"/>
          </a:xfrm>
          <a:prstGeom prst="rect">
            <a:avLst/>
          </a:prstGeom>
        </p:spPr>
      </p:pic>
    </p:spTree>
    <p:extLst>
      <p:ext uri="{BB962C8B-B14F-4D97-AF65-F5344CB8AC3E}">
        <p14:creationId xmlns:p14="http://schemas.microsoft.com/office/powerpoint/2010/main" val="1798538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74A59-740E-BCA2-29AB-D518708874AC}"/>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AF6A0549-013B-DEAC-57B8-C4EF6B90CE16}"/>
              </a:ext>
            </a:extLst>
          </p:cNvPr>
          <p:cNvGrpSpPr>
            <a:grpSpLocks/>
          </p:cNvGrpSpPr>
          <p:nvPr/>
        </p:nvGrpSpPr>
        <p:grpSpPr bwMode="auto">
          <a:xfrm>
            <a:off x="44768" y="107355"/>
            <a:ext cx="2171700" cy="1454472"/>
            <a:chOff x="-1287" y="3"/>
            <a:chExt cx="3420" cy="2292"/>
          </a:xfrm>
        </p:grpSpPr>
        <p:graphicFrame>
          <p:nvGraphicFramePr>
            <p:cNvPr id="5" name="Object 4">
              <a:extLst>
                <a:ext uri="{FF2B5EF4-FFF2-40B4-BE49-F238E27FC236}">
                  <a16:creationId xmlns:a16="http://schemas.microsoft.com/office/drawing/2014/main" id="{2CFEC5EB-BDEA-7E1B-BA11-A028B7490A3F}"/>
                </a:ext>
              </a:extLst>
            </p:cNvPr>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a:extLst>
                            <a:ext uri="{FF2B5EF4-FFF2-40B4-BE49-F238E27FC236}">
                              <a16:creationId xmlns:a16="http://schemas.microsoft.com/office/drawing/2014/main" id="{2CFEC5EB-BDEA-7E1B-BA11-A028B7490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a:extLst>
                <a:ext uri="{FF2B5EF4-FFF2-40B4-BE49-F238E27FC236}">
                  <a16:creationId xmlns:a16="http://schemas.microsoft.com/office/drawing/2014/main" id="{671A2152-B849-D3CA-8F7B-92D889B97971}"/>
                </a:ext>
              </a:extLst>
            </p:cNvPr>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a:extLst>
              <a:ext uri="{FF2B5EF4-FFF2-40B4-BE49-F238E27FC236}">
                <a16:creationId xmlns:a16="http://schemas.microsoft.com/office/drawing/2014/main" id="{843C8B87-1BC5-A8C4-8819-5F1D45BB42FA}"/>
              </a:ext>
            </a:extLst>
          </p:cNvPr>
          <p:cNvSpPr/>
          <p:nvPr/>
        </p:nvSpPr>
        <p:spPr>
          <a:xfrm>
            <a:off x="-12459" y="1685779"/>
            <a:ext cx="6858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t>Safeguarding </a:t>
            </a:r>
            <a:endParaRPr lang="en-US"/>
          </a:p>
        </p:txBody>
      </p:sp>
      <p:sp>
        <p:nvSpPr>
          <p:cNvPr id="15" name="Rectangle 14">
            <a:extLst>
              <a:ext uri="{FF2B5EF4-FFF2-40B4-BE49-F238E27FC236}">
                <a16:creationId xmlns:a16="http://schemas.microsoft.com/office/drawing/2014/main" id="{986D9A3B-5ECC-DA53-C555-BBA36B9FB45C}"/>
              </a:ext>
            </a:extLst>
          </p:cNvPr>
          <p:cNvSpPr/>
          <p:nvPr/>
        </p:nvSpPr>
        <p:spPr>
          <a:xfrm>
            <a:off x="-9686" y="7740352"/>
            <a:ext cx="6858000" cy="3032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We are “One family in Christ”</a:t>
            </a:r>
          </a:p>
        </p:txBody>
      </p:sp>
      <p:sp>
        <p:nvSpPr>
          <p:cNvPr id="18" name="TextBox 17">
            <a:extLst>
              <a:ext uri="{FF2B5EF4-FFF2-40B4-BE49-F238E27FC236}">
                <a16:creationId xmlns:a16="http://schemas.microsoft.com/office/drawing/2014/main" id="{B7D54CE1-AE4A-3E4D-FD71-51156267CD9C}"/>
              </a:ext>
            </a:extLst>
          </p:cNvPr>
          <p:cNvSpPr txBox="1"/>
          <p:nvPr/>
        </p:nvSpPr>
        <p:spPr>
          <a:xfrm>
            <a:off x="44768" y="8106988"/>
            <a:ext cx="3960296" cy="738664"/>
          </a:xfrm>
          <a:prstGeom prst="rect">
            <a:avLst/>
          </a:prstGeom>
          <a:noFill/>
        </p:spPr>
        <p:txBody>
          <a:bodyPr wrap="square" rtlCol="0">
            <a:spAutoFit/>
          </a:bodyPr>
          <a:lstStyle/>
          <a:p>
            <a:r>
              <a:rPr lang="en-GB" sz="1400"/>
              <a:t>Visit our website for more information: </a:t>
            </a:r>
            <a:r>
              <a:rPr lang="en-GB" sz="1400">
                <a:hlinkClick r:id="rId4"/>
              </a:rPr>
              <a:t>https://www.stjohnthebaptist.stoccat.org.uk</a:t>
            </a:r>
            <a:r>
              <a:rPr lang="en-GB" sz="1400"/>
              <a:t> </a:t>
            </a:r>
          </a:p>
          <a:p>
            <a:r>
              <a:rPr lang="en-GB" sz="1400"/>
              <a:t>01706 647 195</a:t>
            </a:r>
          </a:p>
        </p:txBody>
      </p:sp>
      <p:sp>
        <p:nvSpPr>
          <p:cNvPr id="16" name="TextBox 15">
            <a:extLst>
              <a:ext uri="{FF2B5EF4-FFF2-40B4-BE49-F238E27FC236}">
                <a16:creationId xmlns:a16="http://schemas.microsoft.com/office/drawing/2014/main" id="{35795B02-9CE1-379A-55ED-5EF86E252C28}"/>
              </a:ext>
            </a:extLst>
          </p:cNvPr>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a:extLst>
              <a:ext uri="{FF2B5EF4-FFF2-40B4-BE49-F238E27FC236}">
                <a16:creationId xmlns:a16="http://schemas.microsoft.com/office/drawing/2014/main" id="{0501F1D2-5205-60B1-1B71-7782DD567C83}"/>
              </a:ext>
            </a:extLst>
          </p:cNvPr>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2" name="TextBox 1">
            <a:extLst>
              <a:ext uri="{FF2B5EF4-FFF2-40B4-BE49-F238E27FC236}">
                <a16:creationId xmlns:a16="http://schemas.microsoft.com/office/drawing/2014/main" id="{F00802E8-4DF4-1B21-E12B-8C42B0CD72BD}"/>
              </a:ext>
            </a:extLst>
          </p:cNvPr>
          <p:cNvSpPr txBox="1"/>
          <p:nvPr/>
        </p:nvSpPr>
        <p:spPr>
          <a:xfrm>
            <a:off x="188640" y="2117827"/>
            <a:ext cx="6120680" cy="523220"/>
          </a:xfrm>
          <a:prstGeom prst="rect">
            <a:avLst/>
          </a:prstGeom>
          <a:noFill/>
        </p:spPr>
        <p:txBody>
          <a:bodyPr wrap="square" rtlCol="0">
            <a:spAutoFit/>
          </a:bodyPr>
          <a:lstStyle/>
          <a:p>
            <a:endParaRPr lang="en-GB" sz="1400"/>
          </a:p>
          <a:p>
            <a:endParaRPr lang="en-GB" sz="1400"/>
          </a:p>
        </p:txBody>
      </p:sp>
      <p:sp>
        <p:nvSpPr>
          <p:cNvPr id="3" name="TextBox 2">
            <a:extLst>
              <a:ext uri="{FF2B5EF4-FFF2-40B4-BE49-F238E27FC236}">
                <a16:creationId xmlns:a16="http://schemas.microsoft.com/office/drawing/2014/main" id="{3BFE41F1-EDBF-6DB4-3CE1-13A81CD9CD13}"/>
              </a:ext>
            </a:extLst>
          </p:cNvPr>
          <p:cNvSpPr txBox="1"/>
          <p:nvPr/>
        </p:nvSpPr>
        <p:spPr>
          <a:xfrm>
            <a:off x="6146" y="2286000"/>
            <a:ext cx="6857999"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t>Safeguarding Our Children</a:t>
            </a:r>
          </a:p>
          <a:p>
            <a:pPr algn="ctr"/>
            <a:r>
              <a:rPr lang="en-US" sz="1200" dirty="0"/>
              <a:t>This week, I am sharing our </a:t>
            </a:r>
            <a:r>
              <a:rPr lang="en-US" sz="1200" err="1"/>
              <a:t>paediatric</a:t>
            </a:r>
            <a:r>
              <a:rPr lang="en-US" sz="1200" dirty="0"/>
              <a:t> first aiders in school with you. The safety and wellbeing of every child is our highest priority, and having trained first aiders available is an important part of how we keep children safe throughout the school day. Training is renewed every three years and staff have additional training for specific conditions, such as </a:t>
            </a:r>
            <a:r>
              <a:rPr lang="en-US" sz="1200"/>
              <a:t>asthma</a:t>
            </a:r>
            <a:r>
              <a:rPr lang="en-US" sz="1200" dirty="0"/>
              <a:t>, allergies, diabetes and epilepsy.  </a:t>
            </a:r>
          </a:p>
          <a:p>
            <a:pPr algn="ctr"/>
            <a:r>
              <a:rPr lang="en-US" sz="1200"/>
              <a:t>Our staff work hard to ensure that children </a:t>
            </a:r>
            <a:r>
              <a:rPr lang="en-US" sz="1200" dirty="0"/>
              <a:t>are cared for promptly and appropriately should they become unwell or have an accident. Safeguarding is everyone’s responsibility, and we are committed to providing a safe, caring environment where every child feels protected, valued and able to thrive. Thank you for continuing to work in partnership with us to keep our children safe.</a:t>
            </a:r>
            <a:endParaRPr lang="en-US"/>
          </a:p>
          <a:p>
            <a:pPr algn="ctr"/>
            <a:endParaRPr lang="en-GB"/>
          </a:p>
        </p:txBody>
      </p:sp>
      <p:pic>
        <p:nvPicPr>
          <p:cNvPr id="9" name="Picture 8">
            <a:extLst>
              <a:ext uri="{FF2B5EF4-FFF2-40B4-BE49-F238E27FC236}">
                <a16:creationId xmlns:a16="http://schemas.microsoft.com/office/drawing/2014/main" id="{E0FB6998-F8C0-2970-AC54-80B415754871}"/>
              </a:ext>
            </a:extLst>
          </p:cNvPr>
          <p:cNvPicPr>
            <a:picLocks noChangeAspect="1"/>
          </p:cNvPicPr>
          <p:nvPr/>
        </p:nvPicPr>
        <p:blipFill>
          <a:blip r:embed="rId5"/>
          <a:stretch>
            <a:fillRect/>
          </a:stretch>
        </p:blipFill>
        <p:spPr>
          <a:xfrm>
            <a:off x="146472" y="4686510"/>
            <a:ext cx="5112775" cy="2833583"/>
          </a:xfrm>
          <a:prstGeom prst="rect">
            <a:avLst/>
          </a:prstGeom>
        </p:spPr>
      </p:pic>
      <p:sp>
        <p:nvSpPr>
          <p:cNvPr id="10" name="TextBox 9">
            <a:extLst>
              <a:ext uri="{FF2B5EF4-FFF2-40B4-BE49-F238E27FC236}">
                <a16:creationId xmlns:a16="http://schemas.microsoft.com/office/drawing/2014/main" id="{DE29BA38-060B-E443-00C4-E4546D1E8931}"/>
              </a:ext>
            </a:extLst>
          </p:cNvPr>
          <p:cNvSpPr txBox="1"/>
          <p:nvPr/>
        </p:nvSpPr>
        <p:spPr>
          <a:xfrm>
            <a:off x="5392271" y="4383741"/>
            <a:ext cx="1331258"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t>Every child with a medical condition has an individual healthcare plan and our Allergen policy is available on our </a:t>
            </a:r>
            <a:r>
              <a:rPr lang="en-GB" sz="1200"/>
              <a:t>website</a:t>
            </a:r>
            <a:endParaRPr lang="en-GB" sz="1200" dirty="0"/>
          </a:p>
          <a:p>
            <a:endParaRPr lang="en-GB" sz="1200" dirty="0"/>
          </a:p>
          <a:p>
            <a:r>
              <a:rPr lang="en-GB" sz="1200" dirty="0"/>
              <a:t> </a:t>
            </a:r>
            <a:r>
              <a:rPr lang="en-GB" sz="1200" dirty="0">
                <a:ea typeface="+mn-lt"/>
                <a:cs typeface="+mn-lt"/>
                <a:hlinkClick r:id="rId6"/>
              </a:rPr>
              <a:t>18.-HS18-School-Allergen-Management-Policy.pdf</a:t>
            </a:r>
            <a:endParaRPr lang="en-GB" sz="1200" dirty="0"/>
          </a:p>
        </p:txBody>
      </p:sp>
    </p:spTree>
    <p:extLst>
      <p:ext uri="{BB962C8B-B14F-4D97-AF65-F5344CB8AC3E}">
        <p14:creationId xmlns:p14="http://schemas.microsoft.com/office/powerpoint/2010/main" val="2352794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2174-B469-7984-7D66-1BAEAA71D372}"/>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1042CB55-EF02-E5D5-7CF4-F48B7C2F5A62}"/>
              </a:ext>
            </a:extLst>
          </p:cNvPr>
          <p:cNvGrpSpPr>
            <a:grpSpLocks/>
          </p:cNvGrpSpPr>
          <p:nvPr/>
        </p:nvGrpSpPr>
        <p:grpSpPr bwMode="auto">
          <a:xfrm>
            <a:off x="44768" y="107355"/>
            <a:ext cx="2171700" cy="1454472"/>
            <a:chOff x="-1287" y="3"/>
            <a:chExt cx="3420" cy="2292"/>
          </a:xfrm>
        </p:grpSpPr>
        <p:graphicFrame>
          <p:nvGraphicFramePr>
            <p:cNvPr id="5" name="Object 4">
              <a:extLst>
                <a:ext uri="{FF2B5EF4-FFF2-40B4-BE49-F238E27FC236}">
                  <a16:creationId xmlns:a16="http://schemas.microsoft.com/office/drawing/2014/main" id="{A590CCB3-6844-5F75-DD7E-1AA57B89A1B3}"/>
                </a:ext>
              </a:extLst>
            </p:cNvPr>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a:extLst>
                            <a:ext uri="{FF2B5EF4-FFF2-40B4-BE49-F238E27FC236}">
                              <a16:creationId xmlns:a16="http://schemas.microsoft.com/office/drawing/2014/main" id="{A590CCB3-6844-5F75-DD7E-1AA57B89A1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a:extLst>
                <a:ext uri="{FF2B5EF4-FFF2-40B4-BE49-F238E27FC236}">
                  <a16:creationId xmlns:a16="http://schemas.microsoft.com/office/drawing/2014/main" id="{663A4C3B-A03D-5651-DD23-096370C32F0D}"/>
                </a:ext>
              </a:extLst>
            </p:cNvPr>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a:extLst>
              <a:ext uri="{FF2B5EF4-FFF2-40B4-BE49-F238E27FC236}">
                <a16:creationId xmlns:a16="http://schemas.microsoft.com/office/drawing/2014/main" id="{74BF2A64-1355-ED42-E1DF-40ACBDF2C440}"/>
              </a:ext>
            </a:extLst>
          </p:cNvPr>
          <p:cNvSpPr/>
          <p:nvPr/>
        </p:nvSpPr>
        <p:spPr>
          <a:xfrm>
            <a:off x="-12459" y="1685779"/>
            <a:ext cx="6858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t>Support for </a:t>
            </a:r>
            <a:r>
              <a:rPr lang="en-GB" b="1"/>
              <a:t>parents</a:t>
            </a:r>
            <a:endParaRPr lang="en-GB" b="1" dirty="0"/>
          </a:p>
        </p:txBody>
      </p:sp>
      <p:sp>
        <p:nvSpPr>
          <p:cNvPr id="15" name="Rectangle 14">
            <a:extLst>
              <a:ext uri="{FF2B5EF4-FFF2-40B4-BE49-F238E27FC236}">
                <a16:creationId xmlns:a16="http://schemas.microsoft.com/office/drawing/2014/main" id="{64BD0261-2A62-9E1F-B9D3-9B1BC77D0E1E}"/>
              </a:ext>
            </a:extLst>
          </p:cNvPr>
          <p:cNvSpPr/>
          <p:nvPr/>
        </p:nvSpPr>
        <p:spPr>
          <a:xfrm>
            <a:off x="-9686" y="7740352"/>
            <a:ext cx="6858000" cy="3032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We are “One family in Christ”</a:t>
            </a:r>
          </a:p>
        </p:txBody>
      </p:sp>
      <p:sp>
        <p:nvSpPr>
          <p:cNvPr id="18" name="TextBox 17">
            <a:extLst>
              <a:ext uri="{FF2B5EF4-FFF2-40B4-BE49-F238E27FC236}">
                <a16:creationId xmlns:a16="http://schemas.microsoft.com/office/drawing/2014/main" id="{4E37B397-FEF5-4F38-AF95-B44B8CE4AEC3}"/>
              </a:ext>
            </a:extLst>
          </p:cNvPr>
          <p:cNvSpPr txBox="1"/>
          <p:nvPr/>
        </p:nvSpPr>
        <p:spPr>
          <a:xfrm>
            <a:off x="44768" y="8106988"/>
            <a:ext cx="3960296" cy="738664"/>
          </a:xfrm>
          <a:prstGeom prst="rect">
            <a:avLst/>
          </a:prstGeom>
          <a:noFill/>
        </p:spPr>
        <p:txBody>
          <a:bodyPr wrap="square" rtlCol="0">
            <a:spAutoFit/>
          </a:bodyPr>
          <a:lstStyle/>
          <a:p>
            <a:r>
              <a:rPr lang="en-GB" sz="1400"/>
              <a:t>Visit our website for more information: </a:t>
            </a:r>
            <a:r>
              <a:rPr lang="en-GB" sz="1400">
                <a:hlinkClick r:id="rId4"/>
              </a:rPr>
              <a:t>https://www.stjohnthebaptist.stoccat.org.uk</a:t>
            </a:r>
            <a:r>
              <a:rPr lang="en-GB" sz="1400"/>
              <a:t> </a:t>
            </a:r>
          </a:p>
          <a:p>
            <a:r>
              <a:rPr lang="en-GB" sz="1400"/>
              <a:t>01706 647 195</a:t>
            </a:r>
          </a:p>
        </p:txBody>
      </p:sp>
      <p:sp>
        <p:nvSpPr>
          <p:cNvPr id="16" name="TextBox 15">
            <a:extLst>
              <a:ext uri="{FF2B5EF4-FFF2-40B4-BE49-F238E27FC236}">
                <a16:creationId xmlns:a16="http://schemas.microsoft.com/office/drawing/2014/main" id="{E09F990E-91F1-2078-B7EA-B7095F329A06}"/>
              </a:ext>
            </a:extLst>
          </p:cNvPr>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a:extLst>
              <a:ext uri="{FF2B5EF4-FFF2-40B4-BE49-F238E27FC236}">
                <a16:creationId xmlns:a16="http://schemas.microsoft.com/office/drawing/2014/main" id="{589393BF-3EEC-4E9C-ADC3-3DF925526FEE}"/>
              </a:ext>
            </a:extLst>
          </p:cNvPr>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2" name="TextBox 1">
            <a:extLst>
              <a:ext uri="{FF2B5EF4-FFF2-40B4-BE49-F238E27FC236}">
                <a16:creationId xmlns:a16="http://schemas.microsoft.com/office/drawing/2014/main" id="{BA1F2D30-580C-5973-5EC8-EDF307E7B5F9}"/>
              </a:ext>
            </a:extLst>
          </p:cNvPr>
          <p:cNvSpPr txBox="1"/>
          <p:nvPr/>
        </p:nvSpPr>
        <p:spPr>
          <a:xfrm>
            <a:off x="188640" y="2117827"/>
            <a:ext cx="6120680" cy="523220"/>
          </a:xfrm>
          <a:prstGeom prst="rect">
            <a:avLst/>
          </a:prstGeom>
          <a:noFill/>
        </p:spPr>
        <p:txBody>
          <a:bodyPr wrap="square" rtlCol="0">
            <a:spAutoFit/>
          </a:bodyPr>
          <a:lstStyle/>
          <a:p>
            <a:endParaRPr lang="en-GB" sz="1400"/>
          </a:p>
          <a:p>
            <a:endParaRPr lang="en-GB" sz="1400"/>
          </a:p>
        </p:txBody>
      </p:sp>
      <p:pic>
        <p:nvPicPr>
          <p:cNvPr id="3" name="Picture 2">
            <a:extLst>
              <a:ext uri="{FF2B5EF4-FFF2-40B4-BE49-F238E27FC236}">
                <a16:creationId xmlns:a16="http://schemas.microsoft.com/office/drawing/2014/main" id="{F8E596D7-2BEB-4B5D-3A58-06E8310EA9B2}"/>
              </a:ext>
            </a:extLst>
          </p:cNvPr>
          <p:cNvPicPr>
            <a:picLocks noChangeAspect="1"/>
          </p:cNvPicPr>
          <p:nvPr/>
        </p:nvPicPr>
        <p:blipFill>
          <a:blip r:embed="rId5"/>
          <a:stretch>
            <a:fillRect/>
          </a:stretch>
        </p:blipFill>
        <p:spPr>
          <a:xfrm>
            <a:off x="1442645" y="2122714"/>
            <a:ext cx="3959100" cy="5470072"/>
          </a:xfrm>
          <a:prstGeom prst="rect">
            <a:avLst/>
          </a:prstGeom>
        </p:spPr>
      </p:pic>
    </p:spTree>
    <p:extLst>
      <p:ext uri="{BB962C8B-B14F-4D97-AF65-F5344CB8AC3E}">
        <p14:creationId xmlns:p14="http://schemas.microsoft.com/office/powerpoint/2010/main" val="5018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1212C-EAE1-5A32-F32E-1D6F1871C8F8}"/>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C9EC10C8-1B89-9EFE-50BF-0F8758C436AB}"/>
              </a:ext>
            </a:extLst>
          </p:cNvPr>
          <p:cNvGrpSpPr>
            <a:grpSpLocks/>
          </p:cNvGrpSpPr>
          <p:nvPr/>
        </p:nvGrpSpPr>
        <p:grpSpPr bwMode="auto">
          <a:xfrm>
            <a:off x="44768" y="107355"/>
            <a:ext cx="2171700" cy="1454472"/>
            <a:chOff x="-1287" y="3"/>
            <a:chExt cx="3420" cy="2292"/>
          </a:xfrm>
        </p:grpSpPr>
        <p:graphicFrame>
          <p:nvGraphicFramePr>
            <p:cNvPr id="5" name="Object 4">
              <a:extLst>
                <a:ext uri="{FF2B5EF4-FFF2-40B4-BE49-F238E27FC236}">
                  <a16:creationId xmlns:a16="http://schemas.microsoft.com/office/drawing/2014/main" id="{94C91478-0028-180C-177C-BEBE3C33E774}"/>
                </a:ext>
              </a:extLst>
            </p:cNvPr>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a:extLst>
                            <a:ext uri="{FF2B5EF4-FFF2-40B4-BE49-F238E27FC236}">
                              <a16:creationId xmlns:a16="http://schemas.microsoft.com/office/drawing/2014/main" id="{94C91478-0028-180C-177C-BEBE3C33E7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a:extLst>
                <a:ext uri="{FF2B5EF4-FFF2-40B4-BE49-F238E27FC236}">
                  <a16:creationId xmlns:a16="http://schemas.microsoft.com/office/drawing/2014/main" id="{603440C3-3F41-0E8A-D217-D819DD64930D}"/>
                </a:ext>
              </a:extLst>
            </p:cNvPr>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a:extLst>
              <a:ext uri="{FF2B5EF4-FFF2-40B4-BE49-F238E27FC236}">
                <a16:creationId xmlns:a16="http://schemas.microsoft.com/office/drawing/2014/main" id="{4F5E0A71-9204-38BC-4CCB-CA751D270493}"/>
              </a:ext>
            </a:extLst>
          </p:cNvPr>
          <p:cNvSpPr/>
          <p:nvPr/>
        </p:nvSpPr>
        <p:spPr>
          <a:xfrm>
            <a:off x="-12459" y="1685779"/>
            <a:ext cx="6858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t>The importance of Attendance</a:t>
            </a:r>
            <a:endParaRPr lang="en-US"/>
          </a:p>
        </p:txBody>
      </p:sp>
      <p:sp>
        <p:nvSpPr>
          <p:cNvPr id="15" name="Rectangle 14">
            <a:extLst>
              <a:ext uri="{FF2B5EF4-FFF2-40B4-BE49-F238E27FC236}">
                <a16:creationId xmlns:a16="http://schemas.microsoft.com/office/drawing/2014/main" id="{672DFE72-C975-17A6-1A9E-8489531DDF3F}"/>
              </a:ext>
            </a:extLst>
          </p:cNvPr>
          <p:cNvSpPr/>
          <p:nvPr/>
        </p:nvSpPr>
        <p:spPr>
          <a:xfrm>
            <a:off x="-9686" y="7740352"/>
            <a:ext cx="6858000" cy="3032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We are “One family in Christ”</a:t>
            </a:r>
          </a:p>
        </p:txBody>
      </p:sp>
      <p:sp>
        <p:nvSpPr>
          <p:cNvPr id="18" name="TextBox 17">
            <a:extLst>
              <a:ext uri="{FF2B5EF4-FFF2-40B4-BE49-F238E27FC236}">
                <a16:creationId xmlns:a16="http://schemas.microsoft.com/office/drawing/2014/main" id="{0F23A1F9-5E77-2D1B-84D8-C74BE101EC63}"/>
              </a:ext>
            </a:extLst>
          </p:cNvPr>
          <p:cNvSpPr txBox="1"/>
          <p:nvPr/>
        </p:nvSpPr>
        <p:spPr>
          <a:xfrm>
            <a:off x="44768" y="8106988"/>
            <a:ext cx="3960296" cy="738664"/>
          </a:xfrm>
          <a:prstGeom prst="rect">
            <a:avLst/>
          </a:prstGeom>
          <a:noFill/>
        </p:spPr>
        <p:txBody>
          <a:bodyPr wrap="square" rtlCol="0">
            <a:spAutoFit/>
          </a:bodyPr>
          <a:lstStyle/>
          <a:p>
            <a:r>
              <a:rPr lang="en-GB" sz="1400"/>
              <a:t>Visit our website for more information: </a:t>
            </a:r>
            <a:r>
              <a:rPr lang="en-GB" sz="1400">
                <a:hlinkClick r:id="rId4"/>
              </a:rPr>
              <a:t>https://www.stjohnthebaptist.stoccat.org.uk</a:t>
            </a:r>
            <a:r>
              <a:rPr lang="en-GB" sz="1400"/>
              <a:t> </a:t>
            </a:r>
          </a:p>
          <a:p>
            <a:r>
              <a:rPr lang="en-GB" sz="1400"/>
              <a:t>01706 647 195</a:t>
            </a:r>
          </a:p>
        </p:txBody>
      </p:sp>
      <p:sp>
        <p:nvSpPr>
          <p:cNvPr id="16" name="TextBox 15">
            <a:extLst>
              <a:ext uri="{FF2B5EF4-FFF2-40B4-BE49-F238E27FC236}">
                <a16:creationId xmlns:a16="http://schemas.microsoft.com/office/drawing/2014/main" id="{C0806A5C-62B1-16C0-B8EF-1BDDE9D570A0}"/>
              </a:ext>
            </a:extLst>
          </p:cNvPr>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a:extLst>
              <a:ext uri="{FF2B5EF4-FFF2-40B4-BE49-F238E27FC236}">
                <a16:creationId xmlns:a16="http://schemas.microsoft.com/office/drawing/2014/main" id="{9F55EA5E-9BA3-B87B-67C3-72FF421445DC}"/>
              </a:ext>
            </a:extLst>
          </p:cNvPr>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2" name="TextBox 1">
            <a:extLst>
              <a:ext uri="{FF2B5EF4-FFF2-40B4-BE49-F238E27FC236}">
                <a16:creationId xmlns:a16="http://schemas.microsoft.com/office/drawing/2014/main" id="{00FD8852-EA55-455B-C90A-22B9DA581053}"/>
              </a:ext>
            </a:extLst>
          </p:cNvPr>
          <p:cNvSpPr txBox="1"/>
          <p:nvPr/>
        </p:nvSpPr>
        <p:spPr>
          <a:xfrm>
            <a:off x="188640" y="2117827"/>
            <a:ext cx="6120680" cy="523220"/>
          </a:xfrm>
          <a:prstGeom prst="rect">
            <a:avLst/>
          </a:prstGeom>
          <a:noFill/>
        </p:spPr>
        <p:txBody>
          <a:bodyPr wrap="square" rtlCol="0">
            <a:spAutoFit/>
          </a:bodyPr>
          <a:lstStyle/>
          <a:p>
            <a:endParaRPr lang="en-GB" sz="1400"/>
          </a:p>
          <a:p>
            <a:endParaRPr lang="en-GB" sz="1400"/>
          </a:p>
        </p:txBody>
      </p:sp>
      <p:sp>
        <p:nvSpPr>
          <p:cNvPr id="10" name="TextBox 9">
            <a:extLst>
              <a:ext uri="{FF2B5EF4-FFF2-40B4-BE49-F238E27FC236}">
                <a16:creationId xmlns:a16="http://schemas.microsoft.com/office/drawing/2014/main" id="{65990AA0-9850-B1DC-C60C-A494647B3FE5}"/>
              </a:ext>
            </a:extLst>
          </p:cNvPr>
          <p:cNvSpPr txBox="1"/>
          <p:nvPr/>
        </p:nvSpPr>
        <p:spPr>
          <a:xfrm>
            <a:off x="55307" y="2300750"/>
            <a:ext cx="682112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en-GB" sz="2000" kern="1200">
                <a:latin typeface="Century Gothic"/>
                <a:ea typeface="+mn-ea"/>
                <a:cs typeface="+mn-cs"/>
              </a:rPr>
              <a:t>Our attendance this week is </a:t>
            </a:r>
            <a:r>
              <a:rPr lang="en-GB" sz="2000" b="1">
                <a:latin typeface="Century Gothic"/>
              </a:rPr>
              <a:t>94.9%</a:t>
            </a:r>
            <a:r>
              <a:rPr lang="en-GB" sz="2000" kern="1200" dirty="0">
                <a:latin typeface="Century Gothic"/>
                <a:ea typeface="+mn-ea"/>
                <a:cs typeface="+mn-cs"/>
              </a:rPr>
              <a:t> </a:t>
            </a:r>
          </a:p>
          <a:p>
            <a:pPr algn="ctr"/>
            <a:r>
              <a:rPr lang="en-GB" sz="2000" b="1">
                <a:latin typeface="Century Gothic"/>
              </a:rPr>
              <a:t>Please ensure absence is reported by calling the office before 9am on 01706 647195.</a:t>
            </a:r>
            <a:endParaRPr lang="en-GB" b="1"/>
          </a:p>
          <a:p>
            <a:pPr algn="ctr"/>
            <a:endParaRPr lang="en-GB"/>
          </a:p>
        </p:txBody>
      </p:sp>
      <p:sp>
        <p:nvSpPr>
          <p:cNvPr id="11" name="TextBox 10">
            <a:extLst>
              <a:ext uri="{FF2B5EF4-FFF2-40B4-BE49-F238E27FC236}">
                <a16:creationId xmlns:a16="http://schemas.microsoft.com/office/drawing/2014/main" id="{06EC471A-3877-C239-4B2F-B65D12D87F95}"/>
              </a:ext>
            </a:extLst>
          </p:cNvPr>
          <p:cNvSpPr txBox="1"/>
          <p:nvPr/>
        </p:nvSpPr>
        <p:spPr>
          <a:xfrm>
            <a:off x="357649" y="4572000"/>
            <a:ext cx="624594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kern="1200">
                <a:latin typeface="Century Gothic"/>
                <a:ea typeface="+mn-ea"/>
                <a:cs typeface="+mn-cs"/>
              </a:rPr>
              <a:t>Our attendance this</a:t>
            </a:r>
            <a:r>
              <a:rPr lang="en-GB" sz="2000">
                <a:latin typeface="Century Gothic"/>
              </a:rPr>
              <a:t> year so far</a:t>
            </a:r>
            <a:r>
              <a:rPr lang="en-GB" sz="2000" kern="1200">
                <a:latin typeface="Century Gothic"/>
                <a:ea typeface="+mn-ea"/>
                <a:cs typeface="+mn-cs"/>
              </a:rPr>
              <a:t> </a:t>
            </a:r>
            <a:r>
              <a:rPr lang="en-GB" sz="2000">
                <a:latin typeface="Century Gothic"/>
              </a:rPr>
              <a:t>is </a:t>
            </a:r>
            <a:r>
              <a:rPr lang="en-GB" sz="2000" b="1">
                <a:latin typeface="Century Gothic"/>
              </a:rPr>
              <a:t>95.9%.</a:t>
            </a:r>
            <a:endParaRPr lang="en-GB" sz="2000"/>
          </a:p>
          <a:p>
            <a:pPr algn="ctr"/>
            <a:endParaRPr lang="en-GB"/>
          </a:p>
        </p:txBody>
      </p:sp>
      <p:sp>
        <p:nvSpPr>
          <p:cNvPr id="12" name="TextBox 11">
            <a:extLst>
              <a:ext uri="{FF2B5EF4-FFF2-40B4-BE49-F238E27FC236}">
                <a16:creationId xmlns:a16="http://schemas.microsoft.com/office/drawing/2014/main" id="{1CAB2F2E-5503-2B20-2036-54BA6C1F1A05}"/>
              </a:ext>
            </a:extLst>
          </p:cNvPr>
          <p:cNvSpPr txBox="1"/>
          <p:nvPr/>
        </p:nvSpPr>
        <p:spPr>
          <a:xfrm>
            <a:off x="188043" y="6226277"/>
            <a:ext cx="634918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latin typeface="Century Gothic"/>
              </a:rPr>
              <a:t>Polite reminder: </a:t>
            </a:r>
          </a:p>
          <a:p>
            <a:pPr marL="342900" indent="-342900" algn="ctr">
              <a:buFont typeface="Arial"/>
              <a:buChar char="•"/>
            </a:pPr>
            <a:r>
              <a:rPr lang="en-GB" sz="1600">
                <a:latin typeface="Century Gothic"/>
              </a:rPr>
              <a:t>Term time trips cannot be authorised</a:t>
            </a:r>
            <a:endParaRPr lang="en-US" sz="1600">
              <a:latin typeface="Century Gothic"/>
            </a:endParaRPr>
          </a:p>
          <a:p>
            <a:pPr marL="342900" indent="-342900" algn="ctr">
              <a:buFont typeface="Arial"/>
              <a:buChar char="•"/>
            </a:pPr>
            <a:r>
              <a:rPr lang="en-US" sz="1600"/>
              <a:t>Please book routine appointments after school time</a:t>
            </a:r>
          </a:p>
          <a:p>
            <a:pPr marL="342900" indent="-342900" algn="ctr">
              <a:buFont typeface="Arial"/>
              <a:buChar char="•"/>
            </a:pPr>
            <a:r>
              <a:rPr lang="en-US" sz="1600"/>
              <a:t>Attendance meetings and plans will be put in place to support children being in school. We, like you, want the children to achieve their very best.</a:t>
            </a:r>
          </a:p>
          <a:p>
            <a:pPr algn="ctr"/>
            <a:endParaRPr lang="en-GB"/>
          </a:p>
        </p:txBody>
      </p:sp>
      <p:pic>
        <p:nvPicPr>
          <p:cNvPr id="3" name="Picture 2">
            <a:extLst>
              <a:ext uri="{FF2B5EF4-FFF2-40B4-BE49-F238E27FC236}">
                <a16:creationId xmlns:a16="http://schemas.microsoft.com/office/drawing/2014/main" id="{4E1017A1-AF7E-A6D7-9992-D676CEB1983F}"/>
              </a:ext>
            </a:extLst>
          </p:cNvPr>
          <p:cNvPicPr>
            <a:picLocks noChangeAspect="1"/>
          </p:cNvPicPr>
          <p:nvPr/>
        </p:nvPicPr>
        <p:blipFill>
          <a:blip r:embed="rId5"/>
          <a:stretch>
            <a:fillRect/>
          </a:stretch>
        </p:blipFill>
        <p:spPr>
          <a:xfrm>
            <a:off x="147484" y="5098671"/>
            <a:ext cx="6550742" cy="949982"/>
          </a:xfrm>
          <a:prstGeom prst="rect">
            <a:avLst/>
          </a:prstGeom>
        </p:spPr>
      </p:pic>
      <p:pic>
        <p:nvPicPr>
          <p:cNvPr id="8" name="Picture 7">
            <a:extLst>
              <a:ext uri="{FF2B5EF4-FFF2-40B4-BE49-F238E27FC236}">
                <a16:creationId xmlns:a16="http://schemas.microsoft.com/office/drawing/2014/main" id="{56801252-1A4D-037E-2F1C-497635759643}"/>
              </a:ext>
            </a:extLst>
          </p:cNvPr>
          <p:cNvPicPr>
            <a:picLocks noChangeAspect="1"/>
          </p:cNvPicPr>
          <p:nvPr/>
        </p:nvPicPr>
        <p:blipFill>
          <a:blip r:embed="rId6"/>
          <a:stretch>
            <a:fillRect/>
          </a:stretch>
        </p:blipFill>
        <p:spPr>
          <a:xfrm>
            <a:off x="135194" y="3390004"/>
            <a:ext cx="6563033" cy="1085798"/>
          </a:xfrm>
          <a:prstGeom prst="rect">
            <a:avLst/>
          </a:prstGeom>
        </p:spPr>
      </p:pic>
    </p:spTree>
    <p:extLst>
      <p:ext uri="{BB962C8B-B14F-4D97-AF65-F5344CB8AC3E}">
        <p14:creationId xmlns:p14="http://schemas.microsoft.com/office/powerpoint/2010/main" val="204607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45C25-80ED-429D-E982-F33A1ACBB164}"/>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BFCA0AD8-8071-D05C-CA83-F9777D1EF89F}"/>
              </a:ext>
            </a:extLst>
          </p:cNvPr>
          <p:cNvGrpSpPr>
            <a:grpSpLocks/>
          </p:cNvGrpSpPr>
          <p:nvPr/>
        </p:nvGrpSpPr>
        <p:grpSpPr bwMode="auto">
          <a:xfrm>
            <a:off x="44768" y="107355"/>
            <a:ext cx="2171700" cy="1454472"/>
            <a:chOff x="-1287" y="3"/>
            <a:chExt cx="3420" cy="2292"/>
          </a:xfrm>
        </p:grpSpPr>
        <p:graphicFrame>
          <p:nvGraphicFramePr>
            <p:cNvPr id="5" name="Object 4">
              <a:extLst>
                <a:ext uri="{FF2B5EF4-FFF2-40B4-BE49-F238E27FC236}">
                  <a16:creationId xmlns:a16="http://schemas.microsoft.com/office/drawing/2014/main" id="{1AB26653-12C6-1C4B-DEED-DDF306575260}"/>
                </a:ext>
              </a:extLst>
            </p:cNvPr>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a:extLst>
                            <a:ext uri="{FF2B5EF4-FFF2-40B4-BE49-F238E27FC236}">
                              <a16:creationId xmlns:a16="http://schemas.microsoft.com/office/drawing/2014/main" id="{1AB26653-12C6-1C4B-DEED-DDF3065752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a:extLst>
                <a:ext uri="{FF2B5EF4-FFF2-40B4-BE49-F238E27FC236}">
                  <a16:creationId xmlns:a16="http://schemas.microsoft.com/office/drawing/2014/main" id="{829D56FB-0C24-B864-58A3-84410E8DF4F6}"/>
                </a:ext>
              </a:extLst>
            </p:cNvPr>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a:extLst>
              <a:ext uri="{FF2B5EF4-FFF2-40B4-BE49-F238E27FC236}">
                <a16:creationId xmlns:a16="http://schemas.microsoft.com/office/drawing/2014/main" id="{2A27D410-464D-37C1-FDDE-6A23B0EB9E6E}"/>
              </a:ext>
            </a:extLst>
          </p:cNvPr>
          <p:cNvSpPr/>
          <p:nvPr/>
        </p:nvSpPr>
        <p:spPr>
          <a:xfrm>
            <a:off x="-12459" y="1685779"/>
            <a:ext cx="6858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t>Reception 2027 Applications </a:t>
            </a:r>
          </a:p>
        </p:txBody>
      </p:sp>
      <p:sp>
        <p:nvSpPr>
          <p:cNvPr id="15" name="Rectangle 14">
            <a:extLst>
              <a:ext uri="{FF2B5EF4-FFF2-40B4-BE49-F238E27FC236}">
                <a16:creationId xmlns:a16="http://schemas.microsoft.com/office/drawing/2014/main" id="{FE771655-86AF-F6CC-1883-79A9CF685648}"/>
              </a:ext>
            </a:extLst>
          </p:cNvPr>
          <p:cNvSpPr/>
          <p:nvPr/>
        </p:nvSpPr>
        <p:spPr>
          <a:xfrm>
            <a:off x="-9686" y="7740352"/>
            <a:ext cx="6858000" cy="3032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We are “One family in Christ”</a:t>
            </a:r>
          </a:p>
        </p:txBody>
      </p:sp>
      <p:sp>
        <p:nvSpPr>
          <p:cNvPr id="18" name="TextBox 17">
            <a:extLst>
              <a:ext uri="{FF2B5EF4-FFF2-40B4-BE49-F238E27FC236}">
                <a16:creationId xmlns:a16="http://schemas.microsoft.com/office/drawing/2014/main" id="{38FBDEAD-04A1-BF75-7503-4FD248244CB7}"/>
              </a:ext>
            </a:extLst>
          </p:cNvPr>
          <p:cNvSpPr txBox="1"/>
          <p:nvPr/>
        </p:nvSpPr>
        <p:spPr>
          <a:xfrm>
            <a:off x="44768" y="8106988"/>
            <a:ext cx="3960296" cy="738664"/>
          </a:xfrm>
          <a:prstGeom prst="rect">
            <a:avLst/>
          </a:prstGeom>
          <a:noFill/>
        </p:spPr>
        <p:txBody>
          <a:bodyPr wrap="square" rtlCol="0">
            <a:spAutoFit/>
          </a:bodyPr>
          <a:lstStyle/>
          <a:p>
            <a:r>
              <a:rPr lang="en-GB" sz="1400"/>
              <a:t>Visit our website for more information: </a:t>
            </a:r>
            <a:r>
              <a:rPr lang="en-GB" sz="1400">
                <a:hlinkClick r:id="rId4"/>
              </a:rPr>
              <a:t>https://www.stjohnthebaptist.stoccat.org.uk</a:t>
            </a:r>
            <a:r>
              <a:rPr lang="en-GB" sz="1400"/>
              <a:t> </a:t>
            </a:r>
          </a:p>
          <a:p>
            <a:r>
              <a:rPr lang="en-GB" sz="1400"/>
              <a:t>01706 647 195</a:t>
            </a:r>
          </a:p>
        </p:txBody>
      </p:sp>
      <p:sp>
        <p:nvSpPr>
          <p:cNvPr id="16" name="TextBox 15">
            <a:extLst>
              <a:ext uri="{FF2B5EF4-FFF2-40B4-BE49-F238E27FC236}">
                <a16:creationId xmlns:a16="http://schemas.microsoft.com/office/drawing/2014/main" id="{9C49B02D-3AB7-E5A0-2AE0-7C2C3D948F0F}"/>
              </a:ext>
            </a:extLst>
          </p:cNvPr>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a:extLst>
              <a:ext uri="{FF2B5EF4-FFF2-40B4-BE49-F238E27FC236}">
                <a16:creationId xmlns:a16="http://schemas.microsoft.com/office/drawing/2014/main" id="{9273D41B-4751-1582-519E-DFA50A08139A}"/>
              </a:ext>
            </a:extLst>
          </p:cNvPr>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2" name="TextBox 1">
            <a:extLst>
              <a:ext uri="{FF2B5EF4-FFF2-40B4-BE49-F238E27FC236}">
                <a16:creationId xmlns:a16="http://schemas.microsoft.com/office/drawing/2014/main" id="{7143188E-EEA3-5A2F-729C-FE0830C29B6B}"/>
              </a:ext>
            </a:extLst>
          </p:cNvPr>
          <p:cNvSpPr txBox="1"/>
          <p:nvPr/>
        </p:nvSpPr>
        <p:spPr>
          <a:xfrm>
            <a:off x="188640" y="2117827"/>
            <a:ext cx="6120680" cy="523220"/>
          </a:xfrm>
          <a:prstGeom prst="rect">
            <a:avLst/>
          </a:prstGeom>
          <a:noFill/>
        </p:spPr>
        <p:txBody>
          <a:bodyPr wrap="square" rtlCol="0">
            <a:spAutoFit/>
          </a:bodyPr>
          <a:lstStyle/>
          <a:p>
            <a:endParaRPr lang="en-GB" sz="1400"/>
          </a:p>
          <a:p>
            <a:endParaRPr lang="en-GB" sz="1400"/>
          </a:p>
        </p:txBody>
      </p:sp>
      <p:sp>
        <p:nvSpPr>
          <p:cNvPr id="10" name="TextBox 9">
            <a:extLst>
              <a:ext uri="{FF2B5EF4-FFF2-40B4-BE49-F238E27FC236}">
                <a16:creationId xmlns:a16="http://schemas.microsoft.com/office/drawing/2014/main" id="{A12F5135-4F57-8166-1D2B-8C98EA954C78}"/>
              </a:ext>
            </a:extLst>
          </p:cNvPr>
          <p:cNvSpPr txBox="1"/>
          <p:nvPr/>
        </p:nvSpPr>
        <p:spPr>
          <a:xfrm>
            <a:off x="55307" y="2300750"/>
            <a:ext cx="6821127"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a:latin typeface="Century Gothic"/>
              </a:rPr>
              <a:t>The portal for Reception places (2027 start) is now open:  </a:t>
            </a:r>
            <a:r>
              <a:rPr lang="en-GB" sz="2000">
                <a:ea typeface="+mn-lt"/>
                <a:cs typeface="+mn-lt"/>
                <a:hlinkClick r:id="rId5"/>
              </a:rPr>
              <a:t>https://www.rochdale.gov.uk/school-admissions-appeals/apply-primary-school-place/4</a:t>
            </a:r>
            <a:endParaRPr lang="en-US">
              <a:ea typeface="+mn-ea"/>
              <a:cs typeface="+mn-cs"/>
            </a:endParaRPr>
          </a:p>
          <a:p>
            <a:pPr algn="ctr"/>
            <a:endParaRPr lang="en-GB" sz="2000"/>
          </a:p>
          <a:p>
            <a:pPr algn="ctr"/>
            <a:endParaRPr lang="en-GB"/>
          </a:p>
        </p:txBody>
      </p:sp>
      <p:pic>
        <p:nvPicPr>
          <p:cNvPr id="3" name="Picture 2">
            <a:extLst>
              <a:ext uri="{FF2B5EF4-FFF2-40B4-BE49-F238E27FC236}">
                <a16:creationId xmlns:a16="http://schemas.microsoft.com/office/drawing/2014/main" id="{2547AA0F-93E4-5A83-9644-F241B93913DB}"/>
              </a:ext>
            </a:extLst>
          </p:cNvPr>
          <p:cNvPicPr>
            <a:picLocks noChangeAspect="1"/>
          </p:cNvPicPr>
          <p:nvPr/>
        </p:nvPicPr>
        <p:blipFill>
          <a:blip r:embed="rId6"/>
          <a:stretch>
            <a:fillRect/>
          </a:stretch>
        </p:blipFill>
        <p:spPr>
          <a:xfrm>
            <a:off x="557893" y="3716649"/>
            <a:ext cx="5851071" cy="3520450"/>
          </a:xfrm>
          <a:prstGeom prst="rect">
            <a:avLst/>
          </a:prstGeom>
        </p:spPr>
      </p:pic>
      <p:sp>
        <p:nvSpPr>
          <p:cNvPr id="8" name="TextBox 7">
            <a:extLst>
              <a:ext uri="{FF2B5EF4-FFF2-40B4-BE49-F238E27FC236}">
                <a16:creationId xmlns:a16="http://schemas.microsoft.com/office/drawing/2014/main" id="{A425CC62-8A52-B98D-0213-5E0C9C3D9D0A}"/>
              </a:ext>
            </a:extLst>
          </p:cNvPr>
          <p:cNvSpPr txBox="1"/>
          <p:nvPr/>
        </p:nvSpPr>
        <p:spPr>
          <a:xfrm>
            <a:off x="1496786" y="7239000"/>
            <a:ext cx="481692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https://startingreception.co.uk/</a:t>
            </a:r>
          </a:p>
          <a:p>
            <a:pPr algn="ctr"/>
            <a:endParaRPr lang="en-GB"/>
          </a:p>
        </p:txBody>
      </p:sp>
    </p:spTree>
    <p:extLst>
      <p:ext uri="{BB962C8B-B14F-4D97-AF65-F5344CB8AC3E}">
        <p14:creationId xmlns:p14="http://schemas.microsoft.com/office/powerpoint/2010/main" val="3813025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44768" y="107355"/>
            <a:ext cx="2171700" cy="1454472"/>
            <a:chOff x="-1287" y="3"/>
            <a:chExt cx="3420" cy="2292"/>
          </a:xfrm>
        </p:grpSpPr>
        <p:graphicFrame>
          <p:nvGraphicFramePr>
            <p:cNvPr id="5" name="Object 4"/>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p:cNvSpPr/>
          <p:nvPr/>
        </p:nvSpPr>
        <p:spPr>
          <a:xfrm>
            <a:off x="-12459" y="1685779"/>
            <a:ext cx="6858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t>Year 6 Intra </a:t>
            </a:r>
            <a:r>
              <a:rPr lang="en-GB" b="1"/>
              <a:t>Dodgeball</a:t>
            </a:r>
            <a:endParaRPr lang="en-GB" b="1" dirty="0"/>
          </a:p>
        </p:txBody>
      </p:sp>
      <p:sp>
        <p:nvSpPr>
          <p:cNvPr id="15" name="Rectangle 14"/>
          <p:cNvSpPr/>
          <p:nvPr/>
        </p:nvSpPr>
        <p:spPr>
          <a:xfrm>
            <a:off x="-11545" y="7636443"/>
            <a:ext cx="6869545" cy="3199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We are “One family in Christ”</a:t>
            </a:r>
          </a:p>
        </p:txBody>
      </p:sp>
      <p:sp>
        <p:nvSpPr>
          <p:cNvPr id="18" name="TextBox 17"/>
          <p:cNvSpPr txBox="1"/>
          <p:nvPr/>
        </p:nvSpPr>
        <p:spPr>
          <a:xfrm>
            <a:off x="-19086" y="8106988"/>
            <a:ext cx="4603460" cy="954107"/>
          </a:xfrm>
          <a:prstGeom prst="rect">
            <a:avLst/>
          </a:prstGeom>
          <a:noFill/>
        </p:spPr>
        <p:txBody>
          <a:bodyPr wrap="square" lIns="91440" tIns="45720" rIns="91440" bIns="45720" rtlCol="0" anchor="t">
            <a:spAutoFit/>
          </a:bodyPr>
          <a:lstStyle/>
          <a:p>
            <a:r>
              <a:rPr lang="en-GB" sz="1400"/>
              <a:t>Visit our website for more information: https://www.stjohnthebaptist.stoccat.org.uk</a:t>
            </a:r>
          </a:p>
          <a:p>
            <a:endParaRPr lang="en-GB" sz="1400"/>
          </a:p>
          <a:p>
            <a:r>
              <a:rPr lang="en-GB" sz="1400"/>
              <a:t>01706 647 195</a:t>
            </a:r>
          </a:p>
        </p:txBody>
      </p:sp>
      <p:sp>
        <p:nvSpPr>
          <p:cNvPr id="16" name="TextBox 15"/>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2" name="TextBox 1"/>
          <p:cNvSpPr txBox="1"/>
          <p:nvPr/>
        </p:nvSpPr>
        <p:spPr>
          <a:xfrm>
            <a:off x="188640" y="2117827"/>
            <a:ext cx="6120680" cy="523220"/>
          </a:xfrm>
          <a:prstGeom prst="rect">
            <a:avLst/>
          </a:prstGeom>
          <a:noFill/>
        </p:spPr>
        <p:txBody>
          <a:bodyPr wrap="square" rtlCol="0">
            <a:spAutoFit/>
          </a:bodyPr>
          <a:lstStyle/>
          <a:p>
            <a:endParaRPr lang="en-GB" sz="1400"/>
          </a:p>
          <a:p>
            <a:endParaRPr lang="en-GB" sz="1400"/>
          </a:p>
        </p:txBody>
      </p:sp>
      <p:sp>
        <p:nvSpPr>
          <p:cNvPr id="19" name="Rectangle 18"/>
          <p:cNvSpPr/>
          <p:nvPr/>
        </p:nvSpPr>
        <p:spPr>
          <a:xfrm>
            <a:off x="-12257" y="4667268"/>
            <a:ext cx="6858000" cy="350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t>Nursery </a:t>
            </a:r>
            <a:r>
              <a:rPr lang="en-GB" b="1"/>
              <a:t>Physical</a:t>
            </a:r>
            <a:r>
              <a:rPr lang="en-GB" b="1" dirty="0"/>
              <a:t> Development </a:t>
            </a:r>
          </a:p>
        </p:txBody>
      </p:sp>
      <p:sp>
        <p:nvSpPr>
          <p:cNvPr id="14" name="Rectangle 13"/>
          <p:cNvSpPr/>
          <p:nvPr/>
        </p:nvSpPr>
        <p:spPr>
          <a:xfrm>
            <a:off x="94444" y="2205092"/>
            <a:ext cx="3237070" cy="235448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en-GB" sz="1600" kern="1200">
                <a:solidFill>
                  <a:schemeClr val="bg1"/>
                </a:solidFill>
                <a:latin typeface="Century Gothic"/>
                <a:ea typeface="+mn-ea"/>
                <a:cs typeface="+mn-cs"/>
              </a:rPr>
              <a:t>Last Thursday the girls in year 6 participated in an intra dodgeball event. The teams were picked and managed by themselves as well as creating one new rule which they had to follow in the last match.</a:t>
            </a:r>
            <a:endParaRPr lang="en-GB" sz="1600" dirty="0">
              <a:solidFill>
                <a:schemeClr val="bg1"/>
              </a:solidFill>
            </a:endParaRPr>
          </a:p>
        </p:txBody>
      </p:sp>
      <p:sp>
        <p:nvSpPr>
          <p:cNvPr id="21" name="Rectangle 20"/>
          <p:cNvSpPr/>
          <p:nvPr/>
        </p:nvSpPr>
        <p:spPr>
          <a:xfrm>
            <a:off x="3062311" y="5162662"/>
            <a:ext cx="3605160" cy="229101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marL="0" algn="ctr" rtl="0"/>
            <a:r>
              <a:rPr lang="en-GB" sz="1600" kern="1200">
                <a:solidFill>
                  <a:schemeClr val="bg1"/>
                </a:solidFill>
                <a:latin typeface="Century Gothic"/>
                <a:ea typeface="+mn-ea"/>
                <a:cs typeface="+mn-cs"/>
              </a:rPr>
              <a:t>This week in PD we </a:t>
            </a:r>
            <a:r>
              <a:rPr lang="en-GB" sz="1600">
                <a:solidFill>
                  <a:schemeClr val="bg1"/>
                </a:solidFill>
                <a:latin typeface="Century Gothic"/>
              </a:rPr>
              <a:t>were</a:t>
            </a:r>
            <a:r>
              <a:rPr lang="en-GB" sz="1600" kern="1200">
                <a:solidFill>
                  <a:schemeClr val="bg1"/>
                </a:solidFill>
                <a:latin typeface="Century Gothic"/>
                <a:ea typeface="+mn-ea"/>
                <a:cs typeface="+mn-cs"/>
              </a:rPr>
              <a:t> focussing on our hand eye </a:t>
            </a:r>
          </a:p>
          <a:p>
            <a:pPr algn="ctr"/>
            <a:r>
              <a:rPr lang="en-GB" sz="1600" kern="1200">
                <a:solidFill>
                  <a:schemeClr val="bg1"/>
                </a:solidFill>
                <a:latin typeface="Century Gothic"/>
                <a:ea typeface="+mn-ea"/>
                <a:cs typeface="+mn-cs"/>
              </a:rPr>
              <a:t>Coordination. We </a:t>
            </a:r>
            <a:r>
              <a:rPr lang="en-GB" sz="1600">
                <a:solidFill>
                  <a:schemeClr val="bg1"/>
                </a:solidFill>
                <a:latin typeface="Century Gothic"/>
              </a:rPr>
              <a:t>used </a:t>
            </a:r>
            <a:r>
              <a:rPr lang="en-GB" sz="1600" kern="1200">
                <a:solidFill>
                  <a:schemeClr val="bg1"/>
                </a:solidFill>
                <a:latin typeface="Century Gothic"/>
                <a:ea typeface="+mn-ea"/>
                <a:cs typeface="+mn-cs"/>
              </a:rPr>
              <a:t> scarves to throw with one hand and catch with the other. Using a scarf helps the children because it drops slower and gives them a longer reaction time.</a:t>
            </a:r>
            <a:endParaRPr lang="en-GB" sz="1600">
              <a:solidFill>
                <a:schemeClr val="bg1"/>
              </a:solidFill>
              <a:cs typeface="Segoe UI"/>
            </a:endParaRPr>
          </a:p>
        </p:txBody>
      </p:sp>
      <p:sp>
        <p:nvSpPr>
          <p:cNvPr id="20" name="AutoShape 74">
            <a:extLst>
              <a:ext uri="{FF2B5EF4-FFF2-40B4-BE49-F238E27FC236}">
                <a16:creationId xmlns:a16="http://schemas.microsoft.com/office/drawing/2014/main" id="{E647DBA5-06B2-4FD0-96CF-3226FB3A3FAA}"/>
              </a:ext>
            </a:extLst>
          </p:cNvPr>
          <p:cNvSpPr>
            <a:spLocks noChangeAspect="1" noChangeArrowheads="1"/>
          </p:cNvSpPr>
          <p:nvPr/>
        </p:nvSpPr>
        <p:spPr bwMode="auto">
          <a:xfrm>
            <a:off x="3276600" y="4419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A01ACEA0-EF1B-7B3E-8483-558D2CBBA224}"/>
              </a:ext>
            </a:extLst>
          </p:cNvPr>
          <p:cNvPicPr>
            <a:picLocks noChangeAspect="1"/>
          </p:cNvPicPr>
          <p:nvPr/>
        </p:nvPicPr>
        <p:blipFill>
          <a:blip r:embed="rId4"/>
          <a:stretch>
            <a:fillRect/>
          </a:stretch>
        </p:blipFill>
        <p:spPr>
          <a:xfrm>
            <a:off x="3419168" y="2210876"/>
            <a:ext cx="3239730" cy="2264186"/>
          </a:xfrm>
          <a:prstGeom prst="rect">
            <a:avLst/>
          </a:prstGeom>
        </p:spPr>
      </p:pic>
      <p:pic>
        <p:nvPicPr>
          <p:cNvPr id="8" name="Picture 7">
            <a:extLst>
              <a:ext uri="{FF2B5EF4-FFF2-40B4-BE49-F238E27FC236}">
                <a16:creationId xmlns:a16="http://schemas.microsoft.com/office/drawing/2014/main" id="{B3C64299-FEA5-A491-AF5E-7AE5FC69E99E}"/>
              </a:ext>
            </a:extLst>
          </p:cNvPr>
          <p:cNvPicPr>
            <a:picLocks noChangeAspect="1"/>
          </p:cNvPicPr>
          <p:nvPr/>
        </p:nvPicPr>
        <p:blipFill>
          <a:blip r:embed="rId5"/>
          <a:stretch>
            <a:fillRect/>
          </a:stretch>
        </p:blipFill>
        <p:spPr>
          <a:xfrm>
            <a:off x="556598" y="5164701"/>
            <a:ext cx="2291224" cy="2280469"/>
          </a:xfrm>
          <a:prstGeom prst="rect">
            <a:avLst/>
          </a:prstGeom>
        </p:spPr>
      </p:pic>
    </p:spTree>
    <p:extLst>
      <p:ext uri="{BB962C8B-B14F-4D97-AF65-F5344CB8AC3E}">
        <p14:creationId xmlns:p14="http://schemas.microsoft.com/office/powerpoint/2010/main" val="745039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229495" y="280537"/>
            <a:ext cx="1986973" cy="1281290"/>
            <a:chOff x="-1287" y="3"/>
            <a:chExt cx="3420" cy="2292"/>
          </a:xfrm>
        </p:grpSpPr>
        <p:graphicFrame>
          <p:nvGraphicFramePr>
            <p:cNvPr id="5" name="Object 4"/>
            <p:cNvGraphicFramePr>
              <a:graphicFrameLocks noChangeAspect="1"/>
            </p:cNvGraphicFramePr>
            <p:nvPr>
              <p:extLst>
                <p:ext uri="{D42A27DB-BD31-4B8C-83A1-F6EECF244321}">
                  <p14:modId xmlns:p14="http://schemas.microsoft.com/office/powerpoint/2010/main" val="2166633411"/>
                </p:ext>
              </p:extLst>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2" imgW="1905014" imgH="1428760" progId="Paint.Picture">
                    <p:embed/>
                  </p:oleObj>
                </mc:Choice>
                <mc:Fallback>
                  <p:oleObj name="Bitmap Image" r:id="rId2" imgW="1905014" imgH="1428760" progId="Paint.Picture">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p:cNvSpPr/>
          <p:nvPr/>
        </p:nvSpPr>
        <p:spPr>
          <a:xfrm>
            <a:off x="-12257" y="1685779"/>
            <a:ext cx="685800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Early Years Foundation Stage and Key Stage 1</a:t>
            </a:r>
          </a:p>
        </p:txBody>
      </p:sp>
      <p:sp>
        <p:nvSpPr>
          <p:cNvPr id="15" name="Rectangle 14"/>
          <p:cNvSpPr/>
          <p:nvPr/>
        </p:nvSpPr>
        <p:spPr>
          <a:xfrm>
            <a:off x="0" y="7740352"/>
            <a:ext cx="6858000"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“Love one another as I have loved you.” John 15:12</a:t>
            </a:r>
          </a:p>
        </p:txBody>
      </p:sp>
      <p:sp>
        <p:nvSpPr>
          <p:cNvPr id="18" name="TextBox 17"/>
          <p:cNvSpPr txBox="1"/>
          <p:nvPr/>
        </p:nvSpPr>
        <p:spPr>
          <a:xfrm>
            <a:off x="57538" y="8106988"/>
            <a:ext cx="4462981" cy="954107"/>
          </a:xfrm>
          <a:prstGeom prst="rect">
            <a:avLst/>
          </a:prstGeom>
          <a:noFill/>
        </p:spPr>
        <p:txBody>
          <a:bodyPr wrap="square" lIns="91440" tIns="45720" rIns="91440" bIns="45720" rtlCol="0" anchor="t">
            <a:spAutoFit/>
          </a:bodyPr>
          <a:lstStyle/>
          <a:p>
            <a:r>
              <a:rPr lang="en-GB" sz="1400"/>
              <a:t>Visit our website for more information: https://www.stjohnthebaptist.stoccat.org.uk</a:t>
            </a:r>
          </a:p>
          <a:p>
            <a:endParaRPr lang="en-GB" sz="1400"/>
          </a:p>
          <a:p>
            <a:r>
              <a:rPr lang="en-GB" sz="1400"/>
              <a:t>01706 647 195</a:t>
            </a:r>
          </a:p>
        </p:txBody>
      </p:sp>
      <p:sp>
        <p:nvSpPr>
          <p:cNvPr id="16" name="TextBox 15"/>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19" name="Rectangle 18"/>
          <p:cNvSpPr/>
          <p:nvPr/>
        </p:nvSpPr>
        <p:spPr>
          <a:xfrm rot="5400000">
            <a:off x="544243" y="4855595"/>
            <a:ext cx="5622525" cy="146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 name="Rectangle 7"/>
          <p:cNvSpPr/>
          <p:nvPr/>
        </p:nvSpPr>
        <p:spPr>
          <a:xfrm>
            <a:off x="3677270" y="2537847"/>
            <a:ext cx="3004358" cy="2025996"/>
          </a:xfrm>
          <a:prstGeom prst="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rgbClr val="FFFFFF"/>
                </a:solidFill>
                <a:latin typeface="Century Gothic"/>
                <a:cs typeface="Segoe UI"/>
              </a:rPr>
              <a:t>Year 1 have had a fantastic term exploring why David Attenborough is a hero and they created a poster this week to showcase their learning. </a:t>
            </a:r>
            <a:endParaRPr lang="en-US" sz="1600"/>
          </a:p>
        </p:txBody>
      </p:sp>
      <p:sp>
        <p:nvSpPr>
          <p:cNvPr id="2" name="AutoShape 169" descr="Image preview">
            <a:extLst>
              <a:ext uri="{FF2B5EF4-FFF2-40B4-BE49-F238E27FC236}">
                <a16:creationId xmlns:a16="http://schemas.microsoft.com/office/drawing/2014/main" id="{67CA72C5-597D-4F73-A746-BF2F8218E030}"/>
              </a:ext>
            </a:extLst>
          </p:cNvPr>
          <p:cNvSpPr>
            <a:spLocks noChangeAspect="1" noChangeArrowheads="1"/>
          </p:cNvSpPr>
          <p:nvPr/>
        </p:nvSpPr>
        <p:spPr bwMode="auto">
          <a:xfrm>
            <a:off x="3276600" y="4419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Rectangle: Rounded Corners 2">
            <a:extLst>
              <a:ext uri="{FF2B5EF4-FFF2-40B4-BE49-F238E27FC236}">
                <a16:creationId xmlns:a16="http://schemas.microsoft.com/office/drawing/2014/main" id="{CB3D9159-1002-F710-A6A8-5BE6F1F43EFD}"/>
              </a:ext>
            </a:extLst>
          </p:cNvPr>
          <p:cNvSpPr/>
          <p:nvPr/>
        </p:nvSpPr>
        <p:spPr>
          <a:xfrm>
            <a:off x="63588" y="5989207"/>
            <a:ext cx="3144185" cy="16248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dirty="0">
                <a:solidFill>
                  <a:srgbClr val="000000"/>
                </a:solidFill>
                <a:latin typeface="Aptos"/>
                <a:ea typeface="Aptos"/>
                <a:cs typeface="Aptos"/>
              </a:rPr>
              <a:t>The Nursery children have been developing their strong foundations this week. We have been working on strengthening our gross motor skills by pulling the </a:t>
            </a:r>
            <a:r>
              <a:rPr lang="en-US" sz="1200" dirty="0" err="1">
                <a:solidFill>
                  <a:srgbClr val="000000"/>
                </a:solidFill>
                <a:latin typeface="Aptos"/>
                <a:ea typeface="Aptos"/>
                <a:cs typeface="Aptos"/>
              </a:rPr>
              <a:t>tyres</a:t>
            </a:r>
            <a:r>
              <a:rPr lang="en-US" sz="1200" dirty="0">
                <a:solidFill>
                  <a:srgbClr val="000000"/>
                </a:solidFill>
                <a:latin typeface="Aptos"/>
                <a:ea typeface="Aptos"/>
                <a:cs typeface="Aptos"/>
              </a:rPr>
              <a:t> around the outdoor area. The children tried and tested different positions and methods to see which made it easier to move the </a:t>
            </a:r>
            <a:r>
              <a:rPr lang="en-US" sz="1200" dirty="0" err="1">
                <a:solidFill>
                  <a:srgbClr val="000000"/>
                </a:solidFill>
                <a:latin typeface="Aptos"/>
                <a:ea typeface="Aptos"/>
                <a:cs typeface="Aptos"/>
              </a:rPr>
              <a:t>tyres</a:t>
            </a:r>
            <a:r>
              <a:rPr lang="en-US" sz="1200" dirty="0">
                <a:solidFill>
                  <a:srgbClr val="000000"/>
                </a:solidFill>
                <a:latin typeface="Aptos"/>
                <a:ea typeface="Aptos"/>
                <a:cs typeface="Aptos"/>
              </a:rPr>
              <a:t>. </a:t>
            </a:r>
            <a:endParaRPr lang="en-GB" sz="1200" dirty="0">
              <a:latin typeface="Aptos"/>
            </a:endParaRPr>
          </a:p>
        </p:txBody>
      </p:sp>
      <p:pic>
        <p:nvPicPr>
          <p:cNvPr id="12" name="Picture 11">
            <a:extLst>
              <a:ext uri="{FF2B5EF4-FFF2-40B4-BE49-F238E27FC236}">
                <a16:creationId xmlns:a16="http://schemas.microsoft.com/office/drawing/2014/main" id="{1D6FCD28-95C5-D4CD-A1B7-1F0CFA13003A}"/>
              </a:ext>
            </a:extLst>
          </p:cNvPr>
          <p:cNvPicPr>
            <a:picLocks noChangeAspect="1"/>
          </p:cNvPicPr>
          <p:nvPr/>
        </p:nvPicPr>
        <p:blipFill>
          <a:blip r:embed="rId4"/>
          <a:stretch>
            <a:fillRect/>
          </a:stretch>
        </p:blipFill>
        <p:spPr>
          <a:xfrm>
            <a:off x="68036" y="2221243"/>
            <a:ext cx="2694214" cy="2850943"/>
          </a:xfrm>
          <a:prstGeom prst="rect">
            <a:avLst/>
          </a:prstGeom>
        </p:spPr>
      </p:pic>
      <p:pic>
        <p:nvPicPr>
          <p:cNvPr id="13" name="Picture 12">
            <a:extLst>
              <a:ext uri="{FF2B5EF4-FFF2-40B4-BE49-F238E27FC236}">
                <a16:creationId xmlns:a16="http://schemas.microsoft.com/office/drawing/2014/main" id="{25030E74-06CF-589E-5AFA-20AC9287EBD6}"/>
              </a:ext>
            </a:extLst>
          </p:cNvPr>
          <p:cNvPicPr>
            <a:picLocks noChangeAspect="1"/>
          </p:cNvPicPr>
          <p:nvPr/>
        </p:nvPicPr>
        <p:blipFill>
          <a:blip r:embed="rId5"/>
          <a:stretch>
            <a:fillRect/>
          </a:stretch>
        </p:blipFill>
        <p:spPr>
          <a:xfrm>
            <a:off x="1717982" y="3871012"/>
            <a:ext cx="1473580" cy="2109108"/>
          </a:xfrm>
          <a:prstGeom prst="rect">
            <a:avLst/>
          </a:prstGeom>
        </p:spPr>
      </p:pic>
      <p:pic>
        <p:nvPicPr>
          <p:cNvPr id="9" name="Picture 8">
            <a:extLst>
              <a:ext uri="{FF2B5EF4-FFF2-40B4-BE49-F238E27FC236}">
                <a16:creationId xmlns:a16="http://schemas.microsoft.com/office/drawing/2014/main" id="{861F29AC-2159-EFF9-DB5A-B0231F1C727C}"/>
              </a:ext>
            </a:extLst>
          </p:cNvPr>
          <p:cNvPicPr>
            <a:picLocks noChangeAspect="1"/>
          </p:cNvPicPr>
          <p:nvPr/>
        </p:nvPicPr>
        <p:blipFill>
          <a:blip r:embed="rId6"/>
          <a:stretch>
            <a:fillRect/>
          </a:stretch>
        </p:blipFill>
        <p:spPr>
          <a:xfrm>
            <a:off x="3567420" y="5074366"/>
            <a:ext cx="3213613" cy="2043267"/>
          </a:xfrm>
          <a:prstGeom prst="rect">
            <a:avLst/>
          </a:prstGeom>
        </p:spPr>
      </p:pic>
    </p:spTree>
    <p:extLst>
      <p:ext uri="{BB962C8B-B14F-4D97-AF65-F5344CB8AC3E}">
        <p14:creationId xmlns:p14="http://schemas.microsoft.com/office/powerpoint/2010/main" val="115344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44768" y="107355"/>
            <a:ext cx="2171700" cy="1454472"/>
            <a:chOff x="-1287" y="3"/>
            <a:chExt cx="3420" cy="2292"/>
          </a:xfrm>
        </p:grpSpPr>
        <p:graphicFrame>
          <p:nvGraphicFramePr>
            <p:cNvPr id="5" name="Object 4"/>
            <p:cNvGraphicFramePr>
              <a:graphicFrameLocks noChangeAspect="1"/>
            </p:cNvGraphicFramePr>
            <p:nvPr/>
          </p:nvGraphicFramePr>
          <p:xfrm>
            <a:off x="-1060" y="3"/>
            <a:ext cx="3014" cy="2270"/>
          </p:xfrm>
          <a:graphic>
            <a:graphicData uri="http://schemas.openxmlformats.org/presentationml/2006/ole">
              <mc:AlternateContent xmlns:mc="http://schemas.openxmlformats.org/markup-compatibility/2006">
                <mc:Choice xmlns:v="urn:schemas-microsoft-com:vml" Requires="v">
                  <p:oleObj name="Bitmap Image" r:id="rId3" imgW="1905014" imgH="1428760" progId="Paint.Picture">
                    <p:embed/>
                  </p:oleObj>
                </mc:Choice>
                <mc:Fallback>
                  <p:oleObj name="Bitmap Image" r:id="rId3" imgW="1905014" imgH="1428760" progId="Paint.Picture">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 y="3"/>
                          <a:ext cx="3014" cy="2270"/>
                        </a:xfrm>
                        <a:prstGeom prst="rect">
                          <a:avLst/>
                        </a:prstGeom>
                        <a:noFill/>
                      </p:spPr>
                    </p:pic>
                  </p:oleObj>
                </mc:Fallback>
              </mc:AlternateContent>
            </a:graphicData>
          </a:graphic>
        </p:graphicFrame>
        <p:sp>
          <p:nvSpPr>
            <p:cNvPr id="6" name="Text Box 4"/>
            <p:cNvSpPr txBox="1">
              <a:spLocks noChangeArrowheads="1"/>
            </p:cNvSpPr>
            <p:nvPr/>
          </p:nvSpPr>
          <p:spPr bwMode="auto">
            <a:xfrm>
              <a:off x="-1287" y="2025"/>
              <a:ext cx="342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altLang="en-US" sz="900" b="0" i="0" u="none" strike="noStrike" cap="none" normalizeH="0" baseline="0">
                  <a:ln>
                    <a:noFill/>
                  </a:ln>
                  <a:solidFill>
                    <a:srgbClr val="000000"/>
                  </a:solidFill>
                  <a:effectLst/>
                  <a:latin typeface="Arial Black" pitchFamily="34" charset="0"/>
                  <a:cs typeface="Arial" pitchFamily="34" charset="0"/>
                </a:rPr>
                <a:t>One Family in Christ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sp>
        <p:nvSpPr>
          <p:cNvPr id="7" name="Rectangle 6"/>
          <p:cNvSpPr/>
          <p:nvPr/>
        </p:nvSpPr>
        <p:spPr>
          <a:xfrm>
            <a:off x="0" y="1691680"/>
            <a:ext cx="685800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t>KS2</a:t>
            </a:r>
          </a:p>
        </p:txBody>
      </p:sp>
      <p:sp>
        <p:nvSpPr>
          <p:cNvPr id="15" name="Rectangle 14"/>
          <p:cNvSpPr/>
          <p:nvPr/>
        </p:nvSpPr>
        <p:spPr>
          <a:xfrm>
            <a:off x="-12257" y="7596336"/>
            <a:ext cx="6870257" cy="4966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Love of learning and playing together. One community, aiming high, helping each other and praying together. On our journey with Christ.</a:t>
            </a:r>
          </a:p>
        </p:txBody>
      </p:sp>
      <p:sp>
        <p:nvSpPr>
          <p:cNvPr id="18" name="TextBox 17"/>
          <p:cNvSpPr txBox="1"/>
          <p:nvPr/>
        </p:nvSpPr>
        <p:spPr>
          <a:xfrm>
            <a:off x="-12959" y="8095443"/>
            <a:ext cx="4315469" cy="954107"/>
          </a:xfrm>
          <a:prstGeom prst="rect">
            <a:avLst/>
          </a:prstGeom>
          <a:noFill/>
        </p:spPr>
        <p:txBody>
          <a:bodyPr wrap="square" lIns="91440" tIns="45720" rIns="91440" bIns="45720" rtlCol="0" anchor="t">
            <a:spAutoFit/>
          </a:bodyPr>
          <a:lstStyle/>
          <a:p>
            <a:r>
              <a:rPr lang="en-GB" sz="1400"/>
              <a:t>Visit our website for more information: https://www.stjohnthebaptist.stoccat.org.uk</a:t>
            </a:r>
          </a:p>
          <a:p>
            <a:endParaRPr lang="en-GB" sz="1400"/>
          </a:p>
          <a:p>
            <a:r>
              <a:rPr lang="en-GB" sz="1400"/>
              <a:t>01706 647 195</a:t>
            </a:r>
          </a:p>
        </p:txBody>
      </p:sp>
      <p:sp>
        <p:nvSpPr>
          <p:cNvPr id="16" name="TextBox 15"/>
          <p:cNvSpPr txBox="1"/>
          <p:nvPr/>
        </p:nvSpPr>
        <p:spPr>
          <a:xfrm>
            <a:off x="2699023" y="360833"/>
            <a:ext cx="3888432" cy="954107"/>
          </a:xfrm>
          <a:prstGeom prst="rect">
            <a:avLst/>
          </a:prstGeom>
          <a:noFill/>
        </p:spPr>
        <p:txBody>
          <a:bodyPr wrap="square" rtlCol="0">
            <a:spAutoFit/>
          </a:bodyPr>
          <a:lstStyle/>
          <a:p>
            <a:pPr algn="ctr"/>
            <a:r>
              <a:rPr lang="en-GB" sz="2800" b="1">
                <a:solidFill>
                  <a:schemeClr val="accent3"/>
                </a:solidFill>
              </a:rPr>
              <a:t>St John the Baptist RC Primary School</a:t>
            </a:r>
          </a:p>
        </p:txBody>
      </p:sp>
      <p:sp>
        <p:nvSpPr>
          <p:cNvPr id="17" name="TextBox 16"/>
          <p:cNvSpPr txBox="1"/>
          <p:nvPr/>
        </p:nvSpPr>
        <p:spPr>
          <a:xfrm>
            <a:off x="3212976" y="1351813"/>
            <a:ext cx="3972044" cy="307777"/>
          </a:xfrm>
          <a:prstGeom prst="rect">
            <a:avLst/>
          </a:prstGeom>
          <a:noFill/>
        </p:spPr>
        <p:txBody>
          <a:bodyPr wrap="square" rtlCol="0">
            <a:spAutoFit/>
          </a:bodyPr>
          <a:lstStyle/>
          <a:p>
            <a:r>
              <a:rPr lang="en-GB" sz="1400" err="1"/>
              <a:t>Headteacher</a:t>
            </a:r>
            <a:r>
              <a:rPr lang="en-GB" sz="1400"/>
              <a:t>: Mrs L. Campbell</a:t>
            </a:r>
          </a:p>
        </p:txBody>
      </p:sp>
      <p:sp>
        <p:nvSpPr>
          <p:cNvPr id="3" name="Rectangle 2">
            <a:extLst>
              <a:ext uri="{FF2B5EF4-FFF2-40B4-BE49-F238E27FC236}">
                <a16:creationId xmlns:a16="http://schemas.microsoft.com/office/drawing/2014/main" id="{FA183F1D-3ABE-46AB-A07E-0C2E1C9E19F0}"/>
              </a:ext>
            </a:extLst>
          </p:cNvPr>
          <p:cNvSpPr/>
          <p:nvPr/>
        </p:nvSpPr>
        <p:spPr>
          <a:xfrm rot="16200000">
            <a:off x="657790" y="4726489"/>
            <a:ext cx="5600290" cy="932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4" name="Rectangle: Rounded Corners 13">
            <a:extLst>
              <a:ext uri="{FF2B5EF4-FFF2-40B4-BE49-F238E27FC236}">
                <a16:creationId xmlns:a16="http://schemas.microsoft.com/office/drawing/2014/main" id="{C84D4638-315A-4FB2-8DA8-EBF45255B447}"/>
              </a:ext>
            </a:extLst>
          </p:cNvPr>
          <p:cNvSpPr/>
          <p:nvPr/>
        </p:nvSpPr>
        <p:spPr>
          <a:xfrm>
            <a:off x="44057" y="2096394"/>
            <a:ext cx="3365581" cy="166056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GB" sz="1600">
                <a:latin typeface="Aptos"/>
                <a:ea typeface="Aptos"/>
                <a:cs typeface="Aptos"/>
              </a:rPr>
              <a:t>In Year 3, we did an experiment on friction forces, using soap and water and measured the distance the soap travelled in a dry and wet condition. </a:t>
            </a:r>
            <a:endParaRPr lang="en-GB" sz="1600"/>
          </a:p>
        </p:txBody>
      </p:sp>
      <p:sp>
        <p:nvSpPr>
          <p:cNvPr id="2" name="AutoShape 52" descr="Image preview">
            <a:extLst>
              <a:ext uri="{FF2B5EF4-FFF2-40B4-BE49-F238E27FC236}">
                <a16:creationId xmlns:a16="http://schemas.microsoft.com/office/drawing/2014/main" id="{5E360EA1-4C8E-4301-9D61-BC931FDF6479}"/>
              </a:ext>
            </a:extLst>
          </p:cNvPr>
          <p:cNvSpPr>
            <a:spLocks noChangeAspect="1" noChangeArrowheads="1"/>
          </p:cNvSpPr>
          <p:nvPr/>
        </p:nvSpPr>
        <p:spPr bwMode="auto">
          <a:xfrm>
            <a:off x="2218258" y="3245803"/>
            <a:ext cx="1478597" cy="147859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Rectangle 7">
            <a:extLst>
              <a:ext uri="{FF2B5EF4-FFF2-40B4-BE49-F238E27FC236}">
                <a16:creationId xmlns:a16="http://schemas.microsoft.com/office/drawing/2014/main" id="{F324722C-6174-D3AB-F34A-C2AED6D0FA3C}"/>
              </a:ext>
            </a:extLst>
          </p:cNvPr>
          <p:cNvSpPr/>
          <p:nvPr/>
        </p:nvSpPr>
        <p:spPr>
          <a:xfrm>
            <a:off x="3618058" y="4784269"/>
            <a:ext cx="3159096" cy="26231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rgbClr val="000000"/>
                </a:solidFill>
                <a:latin typeface="Calibri"/>
                <a:ea typeface="Calibri"/>
                <a:cs typeface="Calibri"/>
              </a:rPr>
              <a:t>Year 5 have been investigating why we experience day and night as part of our Earth and Space topic. Using a torch to represent the Sun and a globe to represent the Earth, the children explored how the Earth's rotation causes different parts of the world to experience daylight and darkness. They developed their scientific enquiry skills by making predictions, observing changes and recording their findings!</a:t>
            </a:r>
            <a:endParaRPr lang="en-US" sz="1400"/>
          </a:p>
        </p:txBody>
      </p:sp>
      <p:pic>
        <p:nvPicPr>
          <p:cNvPr id="10" name="Picture 9">
            <a:extLst>
              <a:ext uri="{FF2B5EF4-FFF2-40B4-BE49-F238E27FC236}">
                <a16:creationId xmlns:a16="http://schemas.microsoft.com/office/drawing/2014/main" id="{BC2360F4-9709-FF33-06DE-82DB2BEF12EC}"/>
              </a:ext>
            </a:extLst>
          </p:cNvPr>
          <p:cNvPicPr>
            <a:picLocks noChangeAspect="1"/>
          </p:cNvPicPr>
          <p:nvPr/>
        </p:nvPicPr>
        <p:blipFill>
          <a:blip r:embed="rId5"/>
          <a:stretch>
            <a:fillRect/>
          </a:stretch>
        </p:blipFill>
        <p:spPr>
          <a:xfrm>
            <a:off x="3918857" y="2090216"/>
            <a:ext cx="2558143" cy="2636745"/>
          </a:xfrm>
          <a:prstGeom prst="rect">
            <a:avLst/>
          </a:prstGeom>
        </p:spPr>
      </p:pic>
      <p:pic>
        <p:nvPicPr>
          <p:cNvPr id="9" name="Picture 8">
            <a:extLst>
              <a:ext uri="{FF2B5EF4-FFF2-40B4-BE49-F238E27FC236}">
                <a16:creationId xmlns:a16="http://schemas.microsoft.com/office/drawing/2014/main" id="{8F45DDE7-417A-A7CE-5D62-6E1CFD18F7FB}"/>
              </a:ext>
            </a:extLst>
          </p:cNvPr>
          <p:cNvPicPr>
            <a:picLocks noChangeAspect="1"/>
          </p:cNvPicPr>
          <p:nvPr/>
        </p:nvPicPr>
        <p:blipFill>
          <a:blip r:embed="rId6"/>
          <a:stretch>
            <a:fillRect/>
          </a:stretch>
        </p:blipFill>
        <p:spPr>
          <a:xfrm>
            <a:off x="1460703" y="3839343"/>
            <a:ext cx="1761205" cy="2055251"/>
          </a:xfrm>
          <a:prstGeom prst="rect">
            <a:avLst/>
          </a:prstGeom>
        </p:spPr>
      </p:pic>
      <p:pic>
        <p:nvPicPr>
          <p:cNvPr id="11" name="Picture 10">
            <a:extLst>
              <a:ext uri="{FF2B5EF4-FFF2-40B4-BE49-F238E27FC236}">
                <a16:creationId xmlns:a16="http://schemas.microsoft.com/office/drawing/2014/main" id="{32AD9F43-3C62-A801-399D-C4E62A460FCD}"/>
              </a:ext>
            </a:extLst>
          </p:cNvPr>
          <p:cNvPicPr>
            <a:picLocks noChangeAspect="1"/>
          </p:cNvPicPr>
          <p:nvPr/>
        </p:nvPicPr>
        <p:blipFill>
          <a:blip r:embed="rId7"/>
          <a:stretch>
            <a:fillRect/>
          </a:stretch>
        </p:blipFill>
        <p:spPr>
          <a:xfrm>
            <a:off x="211854" y="5007383"/>
            <a:ext cx="1505874" cy="2398458"/>
          </a:xfrm>
          <a:prstGeom prst="rect">
            <a:avLst/>
          </a:prstGeom>
        </p:spPr>
      </p:pic>
    </p:spTree>
    <p:extLst>
      <p:ext uri="{BB962C8B-B14F-4D97-AF65-F5344CB8AC3E}">
        <p14:creationId xmlns:p14="http://schemas.microsoft.com/office/powerpoint/2010/main" val="21754797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F2D3C4D124A5488602402519C37624" ma:contentTypeVersion="11" ma:contentTypeDescription="Create a new document." ma:contentTypeScope="" ma:versionID="fb8a530df3b7ed1e2f55e20c7e2a258c">
  <xsd:schema xmlns:xsd="http://www.w3.org/2001/XMLSchema" xmlns:xs="http://www.w3.org/2001/XMLSchema" xmlns:p="http://schemas.microsoft.com/office/2006/metadata/properties" xmlns:ns2="76183fd9-170c-4749-a61e-cb47818e06ca" xmlns:ns3="55a28f96-328c-43ef-abf1-855cdecf8d3d" targetNamespace="http://schemas.microsoft.com/office/2006/metadata/properties" ma:root="true" ma:fieldsID="9d5bca8b6ff262704056768cede40966" ns2:_="" ns3:_="">
    <xsd:import namespace="76183fd9-170c-4749-a61e-cb47818e06ca"/>
    <xsd:import namespace="55a28f96-328c-43ef-abf1-855cdecf8d3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83fd9-170c-4749-a61e-cb47818e06ca"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0238652-9f89-43f9-a7d4-65a87a012697" ma:termSetId="09814cd3-568e-fe90-9814-8d621ff8fb84" ma:anchorId="fba54fb3-c3e1-fe81-a776-ca4b69148c4d" ma:open="true" ma:isKeyword="false">
      <xsd:complexType>
        <xsd:sequence>
          <xsd:element ref="pc:Terms" minOccurs="0" maxOccurs="1"/>
        </xsd:sequence>
      </xsd:complex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a28f96-328c-43ef-abf1-855cdecf8d3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ca40b92-7a34-4ffd-94e3-a3f9248008f6}" ma:internalName="TaxCatchAll" ma:showField="CatchAllData" ma:web="55a28f96-328c-43ef-abf1-855cdecf8d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a28f96-328c-43ef-abf1-855cdecf8d3d" xsi:nil="true"/>
    <lcf76f155ced4ddcb4097134ff3c332f xmlns="76183fd9-170c-4749-a61e-cb47818e06c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F180B3F-4D20-4B0F-B530-3444BE6B7CA3}">
  <ds:schemaRefs>
    <ds:schemaRef ds:uri="55a28f96-328c-43ef-abf1-855cdecf8d3d"/>
    <ds:schemaRef ds:uri="76183fd9-170c-4749-a61e-cb47818e06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260C581-A6E1-4D80-A2F2-0B82807E3BB4}">
  <ds:schemaRefs>
    <ds:schemaRef ds:uri="http://schemas.microsoft.com/sharepoint/v3/contenttype/forms"/>
  </ds:schemaRefs>
</ds:datastoreItem>
</file>

<file path=customXml/itemProps3.xml><?xml version="1.0" encoding="utf-8"?>
<ds:datastoreItem xmlns:ds="http://schemas.openxmlformats.org/officeDocument/2006/customXml" ds:itemID="{20BB5665-51D6-4611-84C2-F37567DF523E}">
  <ds:schemaRefs>
    <ds:schemaRef ds:uri="55a28f96-328c-43ef-abf1-855cdecf8d3d"/>
    <ds:schemaRef ds:uri="76183fd9-170c-4749-a61e-cb47818e06c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Flow</Template>
  <Application>Microsoft Office PowerPoint</Application>
  <PresentationFormat>On-screen Show (4:3)</PresentationFormat>
  <Slides>10</Slides>
  <Notes>1</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John the Baptist RC     Primary School</dc:title>
  <dc:creator>Lisa Campbell</dc:creator>
  <cp:revision>198</cp:revision>
  <dcterms:created xsi:type="dcterms:W3CDTF">2023-11-16T21:41:19Z</dcterms:created>
  <dcterms:modified xsi:type="dcterms:W3CDTF">2026-10-16T13:00:10Z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0x01010082F2D3C4D124A5488602402519C37624</vt:lpwstr>
  </property>
  <property fmtid="{D5CDD505-2E9C-101B-9397-08002B2CF9AE}" pid="3" name="MediaServiceImageTags">
    <vt:lpwstr/>
  </property>
</Properties>
</file>